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3" r:id="rId4"/>
    <p:sldId id="259" r:id="rId5"/>
    <p:sldId id="261" r:id="rId6"/>
    <p:sldId id="264" r:id="rId7"/>
    <p:sldId id="285" r:id="rId8"/>
    <p:sldId id="288" r:id="rId9"/>
    <p:sldId id="289" r:id="rId10"/>
    <p:sldId id="290" r:id="rId11"/>
    <p:sldId id="291" r:id="rId12"/>
    <p:sldId id="292" r:id="rId13"/>
    <p:sldId id="295" r:id="rId14"/>
    <p:sldId id="293" r:id="rId15"/>
    <p:sldId id="294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528762911@qq.com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D5E7D4"/>
    <a:srgbClr val="FFFFFF"/>
    <a:srgbClr val="FCE0E1"/>
    <a:srgbClr val="C2E8F7"/>
    <a:srgbClr val="F7CDCC"/>
    <a:srgbClr val="FFE6CC"/>
    <a:srgbClr val="FFF1CC"/>
    <a:srgbClr val="F5F5F5"/>
    <a:srgbClr val="D9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3" autoAdjust="0"/>
  </p:normalViewPr>
  <p:slideViewPr>
    <p:cSldViewPr snapToGrid="0">
      <p:cViewPr varScale="1">
        <p:scale>
          <a:sx n="70" d="100"/>
          <a:sy n="70" d="100"/>
        </p:scale>
        <p:origin x="864" y="6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rich Wang" userId="25893bd8a22151db" providerId="LiveId" clId="{E316F92E-916B-4C46-8A60-323483E298E8}"/>
    <pc:docChg chg="modSld">
      <pc:chgData name="Mirrich Wang" userId="25893bd8a22151db" providerId="LiveId" clId="{E316F92E-916B-4C46-8A60-323483E298E8}" dt="2023-12-11T11:48:45.429" v="297" actId="113"/>
      <pc:docMkLst>
        <pc:docMk/>
      </pc:docMkLst>
      <pc:sldChg chg="modSp mod">
        <pc:chgData name="Mirrich Wang" userId="25893bd8a22151db" providerId="LiveId" clId="{E316F92E-916B-4C46-8A60-323483E298E8}" dt="2023-12-11T11:48:45.429" v="297" actId="113"/>
        <pc:sldMkLst>
          <pc:docMk/>
          <pc:sldMk cId="0" sldId="283"/>
        </pc:sldMkLst>
        <pc:spChg chg="mod">
          <ac:chgData name="Mirrich Wang" userId="25893bd8a22151db" providerId="LiveId" clId="{E316F92E-916B-4C46-8A60-323483E298E8}" dt="2023-12-11T11:47:04.058" v="196" actId="404"/>
          <ac:spMkLst>
            <pc:docMk/>
            <pc:sldMk cId="0" sldId="283"/>
            <ac:spMk id="4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45.429" v="297" actId="113"/>
          <ac:spMkLst>
            <pc:docMk/>
            <pc:sldMk cId="0" sldId="283"/>
            <ac:spMk id="45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43.956" v="296" actId="113"/>
          <ac:spMkLst>
            <pc:docMk/>
            <pc:sldMk cId="0" sldId="283"/>
            <ac:spMk id="47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35.844" v="292" actId="113"/>
          <ac:spMkLst>
            <pc:docMk/>
            <pc:sldMk cId="0" sldId="283"/>
            <ac:spMk id="48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28.653" v="289" actId="113"/>
          <ac:spMkLst>
            <pc:docMk/>
            <pc:sldMk cId="0" sldId="283"/>
            <ac:spMk id="49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37.042" v="293" actId="113"/>
          <ac:spMkLst>
            <pc:docMk/>
            <pc:sldMk cId="0" sldId="283"/>
            <ac:spMk id="50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30.060" v="290" actId="113"/>
          <ac:spMkLst>
            <pc:docMk/>
            <pc:sldMk cId="0" sldId="283"/>
            <ac:spMk id="51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34.097" v="291" actId="113"/>
          <ac:spMkLst>
            <pc:docMk/>
            <pc:sldMk cId="0" sldId="283"/>
            <ac:spMk id="52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38.153" v="294" actId="113"/>
          <ac:spMkLst>
            <pc:docMk/>
            <pc:sldMk cId="0" sldId="283"/>
            <ac:spMk id="53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7:12.254" v="207" actId="20577"/>
          <ac:spMkLst>
            <pc:docMk/>
            <pc:sldMk cId="0" sldId="283"/>
            <ac:spMk id="54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7:17.801" v="220" actId="20577"/>
          <ac:spMkLst>
            <pc:docMk/>
            <pc:sldMk cId="0" sldId="283"/>
            <ac:spMk id="55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7:30.174" v="245" actId="20577"/>
          <ac:spMkLst>
            <pc:docMk/>
            <pc:sldMk cId="0" sldId="283"/>
            <ac:spMk id="56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7:28.582" v="243" actId="20577"/>
          <ac:spMkLst>
            <pc:docMk/>
            <pc:sldMk cId="0" sldId="283"/>
            <ac:spMk id="57" creationId="{00000000-0000-0000-0000-000000000000}"/>
          </ac:spMkLst>
        </pc:spChg>
        <pc:spChg chg="mod">
          <ac:chgData name="Mirrich Wang" userId="25893bd8a22151db" providerId="LiveId" clId="{E316F92E-916B-4C46-8A60-323483E298E8}" dt="2023-12-11T11:48:41.991" v="295" actId="113"/>
          <ac:spMkLst>
            <pc:docMk/>
            <pc:sldMk cId="0" sldId="283"/>
            <ac:spMk id="111" creationId="{00000000-0000-0000-0000-000000000000}"/>
          </ac:spMkLst>
        </pc:spChg>
        <pc:picChg chg="mod">
          <ac:chgData name="Mirrich Wang" userId="25893bd8a22151db" providerId="LiveId" clId="{E316F92E-916B-4C46-8A60-323483E298E8}" dt="2023-12-11T11:48:07.868" v="288"/>
          <ac:picMkLst>
            <pc:docMk/>
            <pc:sldMk cId="0" sldId="283"/>
            <ac:picMk id="3" creationId="{00000000-0000-0000-0000-000000000000}"/>
          </ac:picMkLst>
        </pc:picChg>
        <pc:cxnChg chg="mod">
          <ac:chgData name="Mirrich Wang" userId="25893bd8a22151db" providerId="LiveId" clId="{E316F92E-916B-4C46-8A60-323483E298E8}" dt="2023-12-11T11:47:04.058" v="196" actId="404"/>
          <ac:cxnSpMkLst>
            <pc:docMk/>
            <pc:sldMk cId="0" sldId="283"/>
            <ac:cxnSpMk id="6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76582-76B8-45EC-B879-15C9A1E01344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8FFB8-293A-4721-8E3C-CC998D675E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数据生成流程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EASPA</a:t>
            </a:r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MobileNet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Conformer</a:t>
            </a:r>
            <a:r>
              <a:rPr lang="zh-CN" altLang="en-US" dirty="0"/>
              <a:t>子模块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EASPA</a:t>
            </a:r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MobileNet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Conformer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Transformer 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数据生成流程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8FFB8-293A-4721-8E3C-CC998D675E1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CB4DB-0660-461B-ADA1-9CF56F5D6B5C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20C50-10EC-40CB-BF14-96EB56DCB3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7730836" y="360217"/>
            <a:ext cx="1625601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E7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音频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955793" y="360214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CE0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视频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955794" y="1694870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镜头检测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5001486" y="1694872"/>
            <a:ext cx="1533233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OCR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字幕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7730835" y="1694872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音频字幕校对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7730835" y="3029527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校对检验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730835" y="4364182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训练句子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955794" y="3029526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脸部检测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跟踪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1955793" y="4364182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面部特征检测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001485" y="5680360"/>
            <a:ext cx="1533233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影音同步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演讲者检测</a:t>
            </a:r>
          </a:p>
        </p:txBody>
      </p: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2867886" y="1006759"/>
            <a:ext cx="1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1" idx="0"/>
          </p:cNvCxnSpPr>
          <p:nvPr/>
        </p:nvCxnSpPr>
        <p:spPr>
          <a:xfrm>
            <a:off x="2867887" y="2341415"/>
            <a:ext cx="0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13" idx="0"/>
          </p:cNvCxnSpPr>
          <p:nvPr/>
        </p:nvCxnSpPr>
        <p:spPr>
          <a:xfrm flipH="1">
            <a:off x="2867886" y="3676071"/>
            <a:ext cx="1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4" idx="2"/>
            <a:endCxn id="8" idx="0"/>
          </p:cNvCxnSpPr>
          <p:nvPr/>
        </p:nvCxnSpPr>
        <p:spPr>
          <a:xfrm flipH="1">
            <a:off x="8543636" y="1006762"/>
            <a:ext cx="1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2"/>
            <a:endCxn id="9" idx="0"/>
          </p:cNvCxnSpPr>
          <p:nvPr/>
        </p:nvCxnSpPr>
        <p:spPr>
          <a:xfrm>
            <a:off x="8543636" y="2341417"/>
            <a:ext cx="0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10" idx="0"/>
          </p:cNvCxnSpPr>
          <p:nvPr/>
        </p:nvCxnSpPr>
        <p:spPr>
          <a:xfrm>
            <a:off x="8543636" y="3676072"/>
            <a:ext cx="0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5" idx="3"/>
            <a:endCxn id="7" idx="0"/>
          </p:cNvCxnSpPr>
          <p:nvPr/>
        </p:nvCxnSpPr>
        <p:spPr>
          <a:xfrm>
            <a:off x="3779978" y="683487"/>
            <a:ext cx="1988125" cy="10113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>
            <a:stCxn id="13" idx="2"/>
            <a:endCxn id="14" idx="1"/>
          </p:cNvCxnSpPr>
          <p:nvPr/>
        </p:nvCxnSpPr>
        <p:spPr>
          <a:xfrm rot="16200000" flipH="1">
            <a:off x="3438232" y="4440380"/>
            <a:ext cx="992906" cy="213359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7" idx="3"/>
            <a:endCxn id="8" idx="1"/>
          </p:cNvCxnSpPr>
          <p:nvPr/>
        </p:nvCxnSpPr>
        <p:spPr>
          <a:xfrm>
            <a:off x="6534719" y="2018145"/>
            <a:ext cx="11961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4" idx="0"/>
            <a:endCxn id="10" idx="1"/>
          </p:cNvCxnSpPr>
          <p:nvPr/>
        </p:nvCxnSpPr>
        <p:spPr>
          <a:xfrm rot="5400000" flipH="1" flipV="1">
            <a:off x="6253016" y="4202542"/>
            <a:ext cx="992905" cy="196273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4" idx="3"/>
            <a:endCxn id="14" idx="3"/>
          </p:cNvCxnSpPr>
          <p:nvPr/>
        </p:nvCxnSpPr>
        <p:spPr>
          <a:xfrm flipH="1">
            <a:off x="6534718" y="683490"/>
            <a:ext cx="2821719" cy="5320143"/>
          </a:xfrm>
          <a:prstGeom prst="bentConnector3">
            <a:avLst>
              <a:gd name="adj1" fmla="val -215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8114001" y="4072760"/>
            <a:ext cx="2228849" cy="1416969"/>
            <a:chOff x="7136212" y="3914776"/>
            <a:chExt cx="2457449" cy="1416969"/>
          </a:xfrm>
        </p:grpSpPr>
        <p:sp>
          <p:nvSpPr>
            <p:cNvPr id="46" name="矩形: 圆角 45"/>
            <p:cNvSpPr/>
            <p:nvPr/>
          </p:nvSpPr>
          <p:spPr>
            <a:xfrm>
              <a:off x="7136212" y="3914776"/>
              <a:ext cx="2457449" cy="141696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477" y="4035509"/>
              <a:ext cx="1661305" cy="923246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47" name="文本框 46"/>
            <p:cNvSpPr txBox="1"/>
            <p:nvPr/>
          </p:nvSpPr>
          <p:spPr>
            <a:xfrm>
              <a:off x="7702219" y="4958755"/>
              <a:ext cx="132543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音频波形</a:t>
              </a:r>
            </a:p>
          </p:txBody>
        </p:sp>
      </p:grpSp>
      <p:sp>
        <p:nvSpPr>
          <p:cNvPr id="48" name="矩形: 圆角 47"/>
          <p:cNvSpPr/>
          <p:nvPr/>
        </p:nvSpPr>
        <p:spPr>
          <a:xfrm>
            <a:off x="2485097" y="3331637"/>
            <a:ext cx="2228849" cy="538425"/>
          </a:xfrm>
          <a:prstGeom prst="round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视觉前端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Conv3D+MobileNet025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8116359" y="3319073"/>
            <a:ext cx="2228849" cy="538425"/>
          </a:xfrm>
          <a:prstGeom prst="roundRect">
            <a:avLst/>
          </a:prstGeom>
          <a:solidFill>
            <a:srgbClr val="D5E7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声学前端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Conv1D+MobileNet025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2485095" y="2552555"/>
            <a:ext cx="2228849" cy="538425"/>
          </a:xfrm>
          <a:prstGeom prst="round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后端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编码器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8116359" y="2552554"/>
            <a:ext cx="2228849" cy="538425"/>
          </a:xfrm>
          <a:prstGeom prst="roundRect">
            <a:avLst/>
          </a:prstGeom>
          <a:solidFill>
            <a:srgbClr val="D5E7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后端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编码器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5656524" y="2027199"/>
            <a:ext cx="1579354" cy="57345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MLP-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融合模块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2485096" y="1504586"/>
            <a:ext cx="2228849" cy="538425"/>
          </a:xfrm>
          <a:prstGeom prst="round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解码器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Transformer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解码器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8147611" y="1504963"/>
            <a:ext cx="2228849" cy="538425"/>
          </a:xfrm>
          <a:prstGeom prst="roundRect">
            <a:avLst/>
          </a:prstGeom>
          <a:solidFill>
            <a:srgbClr val="D5E7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全连接层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2485095" y="725967"/>
            <a:ext cx="2228849" cy="538425"/>
          </a:xfrm>
          <a:prstGeom prst="round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全连接层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866481" y="126293"/>
            <a:ext cx="1471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交叉熵损失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676620" y="126293"/>
            <a:ext cx="116005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CTC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损失</a:t>
            </a:r>
          </a:p>
        </p:txBody>
      </p:sp>
      <p:cxnSp>
        <p:nvCxnSpPr>
          <p:cNvPr id="66" name="直接连接符 65"/>
          <p:cNvCxnSpPr>
            <a:stCxn id="44" idx="0"/>
            <a:endCxn id="48" idx="2"/>
          </p:cNvCxnSpPr>
          <p:nvPr/>
        </p:nvCxnSpPr>
        <p:spPr>
          <a:xfrm flipV="1">
            <a:off x="3599522" y="3870062"/>
            <a:ext cx="0" cy="202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8" idx="0"/>
            <a:endCxn id="50" idx="2"/>
          </p:cNvCxnSpPr>
          <p:nvPr/>
        </p:nvCxnSpPr>
        <p:spPr>
          <a:xfrm flipH="1" flipV="1">
            <a:off x="3599520" y="3090980"/>
            <a:ext cx="2" cy="240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3" idx="0"/>
            <a:endCxn id="55" idx="2"/>
          </p:cNvCxnSpPr>
          <p:nvPr/>
        </p:nvCxnSpPr>
        <p:spPr>
          <a:xfrm flipH="1" flipV="1">
            <a:off x="3599520" y="1264392"/>
            <a:ext cx="1" cy="240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0"/>
            <a:endCxn id="51" idx="2"/>
          </p:cNvCxnSpPr>
          <p:nvPr/>
        </p:nvCxnSpPr>
        <p:spPr>
          <a:xfrm flipV="1">
            <a:off x="9230784" y="3090979"/>
            <a:ext cx="0" cy="228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46" idx="0"/>
            <a:endCxn id="49" idx="2"/>
          </p:cNvCxnSpPr>
          <p:nvPr/>
        </p:nvCxnSpPr>
        <p:spPr>
          <a:xfrm flipV="1">
            <a:off x="9228426" y="3857498"/>
            <a:ext cx="2358" cy="215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5" idx="0"/>
            <a:endCxn id="56" idx="2"/>
          </p:cNvCxnSpPr>
          <p:nvPr/>
        </p:nvCxnSpPr>
        <p:spPr>
          <a:xfrm flipV="1">
            <a:off x="3599520" y="464847"/>
            <a:ext cx="2537" cy="261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4" idx="0"/>
            <a:endCxn id="57" idx="2"/>
          </p:cNvCxnSpPr>
          <p:nvPr/>
        </p:nvCxnSpPr>
        <p:spPr>
          <a:xfrm flipH="1" flipV="1">
            <a:off x="9256646" y="464847"/>
            <a:ext cx="5390" cy="1040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52" idx="0"/>
            <a:endCxn id="54" idx="1"/>
          </p:cNvCxnSpPr>
          <p:nvPr/>
        </p:nvCxnSpPr>
        <p:spPr>
          <a:xfrm rot="5400000" flipH="1" flipV="1">
            <a:off x="7170395" y="1049983"/>
            <a:ext cx="253023" cy="17014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52" idx="0"/>
            <a:endCxn id="53" idx="3"/>
          </p:cNvCxnSpPr>
          <p:nvPr/>
        </p:nvCxnSpPr>
        <p:spPr>
          <a:xfrm rot="16200000" flipV="1">
            <a:off x="5453373" y="1034371"/>
            <a:ext cx="253400" cy="17322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50" idx="3"/>
            <a:endCxn id="52" idx="2"/>
          </p:cNvCxnSpPr>
          <p:nvPr/>
        </p:nvCxnSpPr>
        <p:spPr>
          <a:xfrm flipV="1">
            <a:off x="4713944" y="2600658"/>
            <a:ext cx="1732257" cy="221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/>
          <p:cNvCxnSpPr>
            <a:stCxn id="51" idx="1"/>
            <a:endCxn id="52" idx="2"/>
          </p:cNvCxnSpPr>
          <p:nvPr/>
        </p:nvCxnSpPr>
        <p:spPr>
          <a:xfrm rot="10800000">
            <a:off x="6446201" y="2600659"/>
            <a:ext cx="1670158" cy="22110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/>
          <p:cNvCxnSpPr>
            <a:stCxn id="106" idx="1"/>
            <a:endCxn id="44" idx="2"/>
          </p:cNvCxnSpPr>
          <p:nvPr/>
        </p:nvCxnSpPr>
        <p:spPr>
          <a:xfrm rot="10800000">
            <a:off x="3599523" y="5489730"/>
            <a:ext cx="1700027" cy="3919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/>
          <p:cNvCxnSpPr>
            <a:stCxn id="106" idx="3"/>
            <a:endCxn id="46" idx="2"/>
          </p:cNvCxnSpPr>
          <p:nvPr/>
        </p:nvCxnSpPr>
        <p:spPr>
          <a:xfrm flipV="1">
            <a:off x="7528398" y="5489729"/>
            <a:ext cx="1700028" cy="3919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/>
          <p:cNvGrpSpPr/>
          <p:nvPr/>
        </p:nvGrpSpPr>
        <p:grpSpPr>
          <a:xfrm>
            <a:off x="2485097" y="4072760"/>
            <a:ext cx="2228849" cy="1416969"/>
            <a:chOff x="1504951" y="4026761"/>
            <a:chExt cx="2457449" cy="1416969"/>
          </a:xfrm>
        </p:grpSpPr>
        <p:sp>
          <p:nvSpPr>
            <p:cNvPr id="44" name="矩形: 圆角 43"/>
            <p:cNvSpPr/>
            <p:nvPr/>
          </p:nvSpPr>
          <p:spPr>
            <a:xfrm>
              <a:off x="1504951" y="4026761"/>
              <a:ext cx="2457449" cy="141696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062670" y="5105176"/>
              <a:ext cx="1325433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图像序列</a:t>
              </a: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5299549" y="5032029"/>
            <a:ext cx="2228849" cy="1699330"/>
            <a:chOff x="4407892" y="4909659"/>
            <a:chExt cx="2457449" cy="1699330"/>
          </a:xfrm>
        </p:grpSpPr>
        <p:sp>
          <p:nvSpPr>
            <p:cNvPr id="106" name="矩形: 圆角 105"/>
            <p:cNvSpPr/>
            <p:nvPr/>
          </p:nvSpPr>
          <p:spPr>
            <a:xfrm>
              <a:off x="4407892" y="4909659"/>
              <a:ext cx="2457449" cy="16993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744063" y="6258770"/>
              <a:ext cx="178510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输入视频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10540" y="2112955"/>
            <a:ext cx="7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索引</a:t>
            </a:r>
          </a:p>
        </p:txBody>
      </p:sp>
      <p:cxnSp>
        <p:nvCxnSpPr>
          <p:cNvPr id="6" name="连接符: 肘形 5"/>
          <p:cNvCxnSpPr>
            <a:stCxn id="4" idx="3"/>
            <a:endCxn id="53" idx="2"/>
          </p:cNvCxnSpPr>
          <p:nvPr/>
        </p:nvCxnSpPr>
        <p:spPr>
          <a:xfrm flipV="1">
            <a:off x="3222422" y="2043011"/>
            <a:ext cx="377099" cy="2546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23" y="5238140"/>
            <a:ext cx="186690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190" y="4161993"/>
            <a:ext cx="1143643" cy="700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590" y="4314393"/>
            <a:ext cx="1143643" cy="7007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90" y="4466793"/>
            <a:ext cx="1143643" cy="7007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522" y="5238140"/>
            <a:ext cx="1864542" cy="1179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190" y="4178358"/>
            <a:ext cx="1143643" cy="6843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590" y="4330758"/>
            <a:ext cx="1143643" cy="6843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990" y="4483158"/>
            <a:ext cx="1143643" cy="6843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66" y="1888572"/>
            <a:ext cx="2308668" cy="2367304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isometricRightUp">
              <a:rot lat="2442955" lon="18546111" rev="95481"/>
            </a:camera>
            <a:lightRig rig="threePt" dir="t"/>
          </a:scene3d>
        </p:spPr>
      </p:pic>
      <p:sp>
        <p:nvSpPr>
          <p:cNvPr id="5" name="Google Shape;6736;p68"/>
          <p:cNvSpPr/>
          <p:nvPr/>
        </p:nvSpPr>
        <p:spPr>
          <a:xfrm>
            <a:off x="745694" y="1837422"/>
            <a:ext cx="1118031" cy="2376267"/>
          </a:xfrm>
          <a:prstGeom prst="cube">
            <a:avLst>
              <a:gd name="adj" fmla="val 94827"/>
            </a:avLst>
          </a:prstGeom>
          <a:solidFill>
            <a:srgbClr val="D5E7D4"/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6736;p68"/>
          <p:cNvSpPr/>
          <p:nvPr/>
        </p:nvSpPr>
        <p:spPr>
          <a:xfrm>
            <a:off x="880689" y="1837424"/>
            <a:ext cx="1216222" cy="2349795"/>
          </a:xfrm>
          <a:prstGeom prst="cube">
            <a:avLst>
              <a:gd name="adj" fmla="val 88359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736;p68"/>
          <p:cNvSpPr/>
          <p:nvPr/>
        </p:nvSpPr>
        <p:spPr>
          <a:xfrm>
            <a:off x="1196696" y="2174569"/>
            <a:ext cx="1080120" cy="1895092"/>
          </a:xfrm>
          <a:prstGeom prst="cube">
            <a:avLst>
              <a:gd name="adj" fmla="val 77680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736;p68"/>
          <p:cNvSpPr/>
          <p:nvPr/>
        </p:nvSpPr>
        <p:spPr>
          <a:xfrm>
            <a:off x="1505169" y="2174569"/>
            <a:ext cx="1080120" cy="1895092"/>
          </a:xfrm>
          <a:prstGeom prst="cube">
            <a:avLst>
              <a:gd name="adj" fmla="val 77680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736;p68"/>
          <p:cNvSpPr/>
          <p:nvPr/>
        </p:nvSpPr>
        <p:spPr>
          <a:xfrm>
            <a:off x="1996135" y="2341483"/>
            <a:ext cx="1148726" cy="1656183"/>
          </a:xfrm>
          <a:prstGeom prst="cube">
            <a:avLst>
              <a:gd name="adj" fmla="val 64369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736;p68"/>
          <p:cNvSpPr/>
          <p:nvPr/>
        </p:nvSpPr>
        <p:spPr>
          <a:xfrm>
            <a:off x="2499832" y="2341482"/>
            <a:ext cx="1148726" cy="1656183"/>
          </a:xfrm>
          <a:prstGeom prst="cube">
            <a:avLst>
              <a:gd name="adj" fmla="val 64369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736;p68"/>
          <p:cNvSpPr/>
          <p:nvPr/>
        </p:nvSpPr>
        <p:spPr>
          <a:xfrm>
            <a:off x="3068901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736;p68"/>
          <p:cNvSpPr/>
          <p:nvPr/>
        </p:nvSpPr>
        <p:spPr>
          <a:xfrm>
            <a:off x="3626019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736;p68"/>
          <p:cNvSpPr/>
          <p:nvPr/>
        </p:nvSpPr>
        <p:spPr>
          <a:xfrm>
            <a:off x="4186895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736;p68"/>
          <p:cNvSpPr/>
          <p:nvPr/>
        </p:nvSpPr>
        <p:spPr>
          <a:xfrm>
            <a:off x="4744012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6736;p68"/>
          <p:cNvSpPr/>
          <p:nvPr/>
        </p:nvSpPr>
        <p:spPr>
          <a:xfrm>
            <a:off x="5304889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6736;p68"/>
          <p:cNvSpPr/>
          <p:nvPr/>
        </p:nvSpPr>
        <p:spPr>
          <a:xfrm>
            <a:off x="5843080" y="2701510"/>
            <a:ext cx="936104" cy="1127566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736;p68"/>
          <p:cNvSpPr/>
          <p:nvPr/>
        </p:nvSpPr>
        <p:spPr>
          <a:xfrm>
            <a:off x="6496770" y="3086113"/>
            <a:ext cx="792089" cy="551502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736;p68"/>
          <p:cNvSpPr/>
          <p:nvPr/>
        </p:nvSpPr>
        <p:spPr>
          <a:xfrm>
            <a:off x="7101362" y="3086112"/>
            <a:ext cx="792089" cy="551502"/>
          </a:xfrm>
          <a:prstGeom prst="cube">
            <a:avLst>
              <a:gd name="adj" fmla="val 47325"/>
            </a:avLst>
          </a:prstGeom>
          <a:solidFill>
            <a:srgbClr val="E1D5E7"/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736;p68"/>
          <p:cNvSpPr/>
          <p:nvPr/>
        </p:nvSpPr>
        <p:spPr>
          <a:xfrm>
            <a:off x="8309952" y="3158770"/>
            <a:ext cx="623819" cy="408641"/>
          </a:xfrm>
          <a:prstGeom prst="cube">
            <a:avLst>
              <a:gd name="adj" fmla="val 46613"/>
            </a:avLst>
          </a:prstGeom>
          <a:solidFill>
            <a:srgbClr val="D5E7D4"/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736;p68"/>
          <p:cNvSpPr/>
          <p:nvPr/>
        </p:nvSpPr>
        <p:spPr>
          <a:xfrm>
            <a:off x="8928735" y="3157543"/>
            <a:ext cx="561027" cy="408641"/>
          </a:xfrm>
          <a:prstGeom prst="cube">
            <a:avLst>
              <a:gd name="adj" fmla="val 46613"/>
            </a:avLst>
          </a:prstGeom>
          <a:solidFill>
            <a:srgbClr val="D5E7D4"/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631199" y="1772902"/>
                <a:ext cx="12865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Conv4/5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256</a:t>
                </a:r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99" y="1772902"/>
                <a:ext cx="1286528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31" t="-106" r="32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-1699" y="4336130"/>
            <a:ext cx="1547391" cy="968581"/>
            <a:chOff x="623392" y="-18841"/>
            <a:chExt cx="1080120" cy="1012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23392" y="382179"/>
                  <a:ext cx="1080120" cy="611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Conv0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32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92" y="382179"/>
                  <a:ext cx="1080120" cy="61100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/>
            <p:cNvCxnSpPr>
              <a:stCxn id="23" idx="0"/>
            </p:cNvCxnSpPr>
            <p:nvPr/>
          </p:nvCxnSpPr>
          <p:spPr>
            <a:xfrm flipH="1" flipV="1">
              <a:off x="1163452" y="-18841"/>
              <a:ext cx="1" cy="401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28733" y="1357404"/>
            <a:ext cx="1286528" cy="886577"/>
            <a:chOff x="623392" y="382180"/>
            <a:chExt cx="1080120" cy="886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23392" y="382180"/>
                  <a:ext cx="1080120" cy="830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输入图像</a:t>
                  </a:r>
                  <a:endPara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3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92" y="382180"/>
                  <a:ext cx="1080120" cy="83099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/>
            <p:cNvCxnSpPr>
              <a:stCxn id="26" idx="2"/>
            </p:cNvCxnSpPr>
            <p:nvPr/>
          </p:nvCxnSpPr>
          <p:spPr>
            <a:xfrm>
              <a:off x="1163452" y="966958"/>
              <a:ext cx="2" cy="3018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59653" y="4072830"/>
                <a:ext cx="128652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Conv2/3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3" y="4072830"/>
                <a:ext cx="1286528" cy="830996"/>
              </a:xfrm>
              <a:prstGeom prst="rect">
                <a:avLst/>
              </a:prstGeom>
              <a:blipFill rotWithShape="1">
                <a:blip r:embed="rId7"/>
                <a:stretch>
                  <a:fillRect l="-39" t="-69" r="40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320911" y="761287"/>
            <a:ext cx="1448636" cy="963053"/>
            <a:chOff x="602401" y="406629"/>
            <a:chExt cx="1080120" cy="886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602401" y="406629"/>
                  <a:ext cx="1080120" cy="765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Conv1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64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01" y="406629"/>
                  <a:ext cx="1080120" cy="7650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/>
            <p:cNvCxnSpPr>
              <a:stCxn id="32" idx="2"/>
            </p:cNvCxnSpPr>
            <p:nvPr/>
          </p:nvCxnSpPr>
          <p:spPr>
            <a:xfrm>
              <a:off x="1142461" y="936080"/>
              <a:ext cx="2" cy="3571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788722" y="3868331"/>
                <a:ext cx="2067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Conv6/7/8/9/10/11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22" y="3868331"/>
                <a:ext cx="2067314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15" t="-93" r="3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701381" y="2501336"/>
                <a:ext cx="1286528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Conv12/13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1024</a:t>
                </a:r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381" y="2501336"/>
                <a:ext cx="1286528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252" t="-2727" r="-5410" b="-11834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8141589" y="2346552"/>
            <a:ext cx="1286528" cy="830997"/>
            <a:chOff x="544031" y="818256"/>
            <a:chExt cx="1080120" cy="737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544031" y="818256"/>
                  <a:ext cx="1080120" cy="737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Avg Pool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1024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31" y="818256"/>
                  <a:ext cx="1080120" cy="737876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/>
            <p:cNvCxnSpPr/>
            <p:nvPr/>
          </p:nvCxnSpPr>
          <p:spPr>
            <a:xfrm>
              <a:off x="1056382" y="1305778"/>
              <a:ext cx="0" cy="218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621861" y="3653379"/>
            <a:ext cx="1286528" cy="964727"/>
            <a:chOff x="640078" y="13391"/>
            <a:chExt cx="1080120" cy="1007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640078" y="153119"/>
                  <a:ext cx="1080120" cy="86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FC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1000</a:t>
                  </a: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8" y="153119"/>
                  <a:ext cx="1080120" cy="86826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/>
            <p:cNvCxnSpPr/>
            <p:nvPr/>
          </p:nvCxnSpPr>
          <p:spPr>
            <a:xfrm flipV="1">
              <a:off x="1163452" y="13391"/>
              <a:ext cx="0" cy="1836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Google Shape;7073;p73"/>
          <p:cNvSpPr txBox="1"/>
          <p:nvPr/>
        </p:nvSpPr>
        <p:spPr>
          <a:xfrm rot="16200000">
            <a:off x="10451002" y="2791407"/>
            <a:ext cx="395205" cy="1080118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91425" rIns="91425" bIns="91425" anchor="t" anchorCtr="0">
            <a:no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Consolas" panose="020B0609020204030204"/>
              </a:rPr>
              <a:t>Sofrmax</a:t>
            </a:r>
          </a:p>
          <a:p>
            <a:pPr algn="ctr"/>
            <a:endParaRPr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Consolas" panose="020B0609020204030204"/>
            </a:endParaRPr>
          </a:p>
        </p:txBody>
      </p:sp>
      <p:cxnSp>
        <p:nvCxnSpPr>
          <p:cNvPr id="43" name="直接箭头连接符 42"/>
          <p:cNvCxnSpPr>
            <a:endCxn id="42" idx="0"/>
          </p:cNvCxnSpPr>
          <p:nvPr/>
        </p:nvCxnSpPr>
        <p:spPr>
          <a:xfrm>
            <a:off x="9503953" y="3320370"/>
            <a:ext cx="604593" cy="1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925069" y="3361863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784853" y="4793128"/>
            <a:ext cx="3251486" cy="1429170"/>
            <a:chOff x="6849153" y="347644"/>
            <a:chExt cx="3752385" cy="1865381"/>
          </a:xfrm>
        </p:grpSpPr>
        <p:sp>
          <p:nvSpPr>
            <p:cNvPr id="46" name="矩形 45"/>
            <p:cNvSpPr/>
            <p:nvPr/>
          </p:nvSpPr>
          <p:spPr>
            <a:xfrm>
              <a:off x="6849153" y="347644"/>
              <a:ext cx="2813940" cy="1865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47" name="Google Shape;6736;p68"/>
            <p:cNvSpPr/>
            <p:nvPr/>
          </p:nvSpPr>
          <p:spPr>
            <a:xfrm>
              <a:off x="7085166" y="651735"/>
              <a:ext cx="473779" cy="479480"/>
            </a:xfrm>
            <a:prstGeom prst="cube">
              <a:avLst>
                <a:gd name="adj" fmla="val 47325"/>
              </a:avLst>
            </a:prstGeom>
            <a:solidFill>
              <a:srgbClr val="E1D5E7"/>
            </a:solidFill>
            <a:ln w="9525" cap="flat" cmpd="sng">
              <a:solidFill>
                <a:srgbClr val="E1D5E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6736;p68"/>
            <p:cNvSpPr/>
            <p:nvPr/>
          </p:nvSpPr>
          <p:spPr>
            <a:xfrm>
              <a:off x="7111602" y="1411607"/>
              <a:ext cx="473780" cy="479480"/>
            </a:xfrm>
            <a:prstGeom prst="cube">
              <a:avLst>
                <a:gd name="adj" fmla="val 46613"/>
              </a:avLst>
            </a:prstGeom>
            <a:solidFill>
              <a:srgbClr val="D5E7D4"/>
            </a:solidFill>
            <a:ln w="9525" cap="flat" cmpd="sng">
              <a:solidFill>
                <a:srgbClr val="D5E7D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558945" y="706587"/>
              <a:ext cx="3042593" cy="441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深度可分离卷积层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558945" y="1435307"/>
              <a:ext cx="2493530" cy="441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标准卷积层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256908" y="1102016"/>
            <a:ext cx="1533235" cy="447958"/>
          </a:xfrm>
          <a:prstGeom prst="roundRect">
            <a:avLst/>
          </a:prstGeom>
          <a:solidFill>
            <a:srgbClr val="F7CD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</a:t>
            </a:r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块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256912" y="2107626"/>
            <a:ext cx="1533235" cy="447958"/>
          </a:xfrm>
          <a:prstGeom prst="roundRect">
            <a:avLst/>
          </a:prstGeom>
          <a:solidFill>
            <a:srgbClr val="D5E7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Dropout</a:t>
            </a:r>
            <a:endParaRPr lang="zh-CN" altLang="en-US" sz="15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56911" y="3056664"/>
            <a:ext cx="1533235" cy="447958"/>
          </a:xfrm>
          <a:prstGeom prst="roundRect">
            <a:avLst/>
          </a:prstGeom>
          <a:solidFill>
            <a:srgbClr val="FFE6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全连接层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2256912" y="4005702"/>
            <a:ext cx="1533235" cy="447958"/>
          </a:xfrm>
          <a:prstGeom prst="roundRect">
            <a:avLst/>
          </a:prstGeom>
          <a:solidFill>
            <a:srgbClr val="E1D5E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卷积下采样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2256910" y="4954740"/>
            <a:ext cx="1533235" cy="447958"/>
          </a:xfrm>
          <a:prstGeom prst="roundRect">
            <a:avLst/>
          </a:prstGeom>
          <a:solidFill>
            <a:srgbClr val="FFF1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Spec</a:t>
            </a:r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增强</a:t>
            </a:r>
          </a:p>
        </p:txBody>
      </p:sp>
      <p:cxnSp>
        <p:nvCxnSpPr>
          <p:cNvPr id="13" name="直接箭头连接符 12"/>
          <p:cNvCxnSpPr>
            <a:stCxn id="11" idx="0"/>
            <a:endCxn id="10" idx="2"/>
          </p:cNvCxnSpPr>
          <p:nvPr/>
        </p:nvCxnSpPr>
        <p:spPr>
          <a:xfrm flipV="1">
            <a:off x="3023528" y="4453660"/>
            <a:ext cx="2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0"/>
            <a:endCxn id="9" idx="2"/>
          </p:cNvCxnSpPr>
          <p:nvPr/>
        </p:nvCxnSpPr>
        <p:spPr>
          <a:xfrm flipH="1" flipV="1">
            <a:off x="3023529" y="3504622"/>
            <a:ext cx="1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0"/>
            <a:endCxn id="8" idx="2"/>
          </p:cNvCxnSpPr>
          <p:nvPr/>
        </p:nvCxnSpPr>
        <p:spPr>
          <a:xfrm flipV="1">
            <a:off x="3023529" y="2555584"/>
            <a:ext cx="1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0"/>
            <a:endCxn id="4" idx="2"/>
          </p:cNvCxnSpPr>
          <p:nvPr/>
        </p:nvCxnSpPr>
        <p:spPr>
          <a:xfrm flipH="1" flipV="1">
            <a:off x="3023526" y="1549974"/>
            <a:ext cx="4" cy="55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1" idx="2"/>
          </p:cNvCxnSpPr>
          <p:nvPr/>
        </p:nvCxnSpPr>
        <p:spPr>
          <a:xfrm flipV="1">
            <a:off x="3023528" y="5402698"/>
            <a:ext cx="0" cy="35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0"/>
          </p:cNvCxnSpPr>
          <p:nvPr/>
        </p:nvCxnSpPr>
        <p:spPr>
          <a:xfrm flipH="1" flipV="1">
            <a:off x="3023525" y="672525"/>
            <a:ext cx="1" cy="429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2097583" y="847437"/>
            <a:ext cx="2179782" cy="93864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3760752" y="1139428"/>
                <a:ext cx="546005" cy="3231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15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52" y="1139428"/>
                <a:ext cx="546005" cy="323165"/>
              </a:xfrm>
              <a:prstGeom prst="rect">
                <a:avLst/>
              </a:prstGeom>
              <a:blipFill rotWithShape="1">
                <a:blip r:embed="rId3"/>
                <a:stretch>
                  <a:fillRect l="-52" t="-74" r="34" b="5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715926" y="257451"/>
            <a:ext cx="2641386" cy="6133189"/>
            <a:chOff x="6715926" y="143728"/>
            <a:chExt cx="2919108" cy="6744263"/>
          </a:xfrm>
        </p:grpSpPr>
        <p:sp>
          <p:nvSpPr>
            <p:cNvPr id="28" name="矩形: 圆角 27"/>
            <p:cNvSpPr/>
            <p:nvPr/>
          </p:nvSpPr>
          <p:spPr>
            <a:xfrm>
              <a:off x="6985030" y="5956895"/>
              <a:ext cx="2075682" cy="447958"/>
            </a:xfrm>
            <a:prstGeom prst="roundRect">
              <a:avLst/>
            </a:prstGeom>
            <a:solidFill>
              <a:srgbClr val="D5E7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前馈模块</a:t>
              </a: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6985030" y="4502168"/>
              <a:ext cx="2075682" cy="447958"/>
            </a:xfrm>
            <a:prstGeom prst="roundRect">
              <a:avLst/>
            </a:prstGeom>
            <a:solidFill>
              <a:srgbClr val="F7CD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多头自注意力模块</a:t>
              </a:r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6985030" y="3048593"/>
              <a:ext cx="2075682" cy="447958"/>
            </a:xfrm>
            <a:prstGeom prst="roundRect">
              <a:avLst/>
            </a:prstGeom>
            <a:solidFill>
              <a:srgbClr val="FFF1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卷积模块</a:t>
              </a:r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6985030" y="1593866"/>
              <a:ext cx="2075682" cy="453727"/>
            </a:xfrm>
            <a:prstGeom prst="roundRect">
              <a:avLst/>
            </a:prstGeom>
            <a:solidFill>
              <a:srgbClr val="D5E7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前馈模块</a:t>
              </a: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6985030" y="224567"/>
              <a:ext cx="2075682" cy="447958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层归一化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7805817" y="5294180"/>
              <a:ext cx="438726" cy="447959"/>
            </a:xfrm>
            <a:prstGeom prst="ellipse">
              <a:avLst/>
            </a:prstGeom>
            <a:solidFill>
              <a:srgbClr val="D9E7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05817" y="3839453"/>
              <a:ext cx="438726" cy="447959"/>
            </a:xfrm>
            <a:prstGeom prst="ellipse">
              <a:avLst/>
            </a:prstGeom>
            <a:solidFill>
              <a:srgbClr val="D9E7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805817" y="2391647"/>
              <a:ext cx="438726" cy="447959"/>
            </a:xfrm>
            <a:prstGeom prst="ellipse">
              <a:avLst/>
            </a:prstGeom>
            <a:solidFill>
              <a:srgbClr val="D9E7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805817" y="932303"/>
              <a:ext cx="438726" cy="447959"/>
            </a:xfrm>
            <a:prstGeom prst="ellipse">
              <a:avLst/>
            </a:prstGeom>
            <a:solidFill>
              <a:srgbClr val="D9E7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cxnSp>
          <p:nvCxnSpPr>
            <p:cNvPr id="41" name="直接箭头连接符 40"/>
            <p:cNvCxnSpPr>
              <a:stCxn id="28" idx="0"/>
              <a:endCxn id="36" idx="4"/>
            </p:cNvCxnSpPr>
            <p:nvPr/>
          </p:nvCxnSpPr>
          <p:spPr>
            <a:xfrm flipV="1">
              <a:off x="8022871" y="5742139"/>
              <a:ext cx="2309" cy="2147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6" idx="0"/>
              <a:endCxn id="29" idx="2"/>
            </p:cNvCxnSpPr>
            <p:nvPr/>
          </p:nvCxnSpPr>
          <p:spPr>
            <a:xfrm flipH="1" flipV="1">
              <a:off x="8022871" y="4950126"/>
              <a:ext cx="2309" cy="3440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9" idx="0"/>
              <a:endCxn id="37" idx="4"/>
            </p:cNvCxnSpPr>
            <p:nvPr/>
          </p:nvCxnSpPr>
          <p:spPr>
            <a:xfrm flipV="1">
              <a:off x="8022871" y="4287412"/>
              <a:ext cx="2309" cy="2147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7" idx="0"/>
              <a:endCxn id="30" idx="2"/>
            </p:cNvCxnSpPr>
            <p:nvPr/>
          </p:nvCxnSpPr>
          <p:spPr>
            <a:xfrm flipH="1" flipV="1">
              <a:off x="8022871" y="3496551"/>
              <a:ext cx="2309" cy="34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0" idx="0"/>
              <a:endCxn id="38" idx="4"/>
            </p:cNvCxnSpPr>
            <p:nvPr/>
          </p:nvCxnSpPr>
          <p:spPr>
            <a:xfrm flipV="1">
              <a:off x="8022871" y="2839606"/>
              <a:ext cx="2309" cy="208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8" idx="0"/>
              <a:endCxn id="31" idx="2"/>
            </p:cNvCxnSpPr>
            <p:nvPr/>
          </p:nvCxnSpPr>
          <p:spPr>
            <a:xfrm flipH="1" flipV="1">
              <a:off x="8022872" y="2047592"/>
              <a:ext cx="2308" cy="344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31" idx="0"/>
              <a:endCxn id="39" idx="4"/>
            </p:cNvCxnSpPr>
            <p:nvPr/>
          </p:nvCxnSpPr>
          <p:spPr>
            <a:xfrm flipV="1">
              <a:off x="8022872" y="1380262"/>
              <a:ext cx="2308" cy="213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39" idx="0"/>
              <a:endCxn id="32" idx="2"/>
            </p:cNvCxnSpPr>
            <p:nvPr/>
          </p:nvCxnSpPr>
          <p:spPr>
            <a:xfrm flipH="1" flipV="1">
              <a:off x="8022871" y="672525"/>
              <a:ext cx="2309" cy="25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endCxn id="28" idx="2"/>
            </p:cNvCxnSpPr>
            <p:nvPr/>
          </p:nvCxnSpPr>
          <p:spPr>
            <a:xfrm flipV="1">
              <a:off x="8020563" y="6404853"/>
              <a:ext cx="2309" cy="483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82"/>
            <p:cNvCxnSpPr>
              <a:stCxn id="37" idx="0"/>
              <a:endCxn id="38" idx="6"/>
            </p:cNvCxnSpPr>
            <p:nvPr/>
          </p:nvCxnSpPr>
          <p:spPr>
            <a:xfrm rot="5400000" flipH="1" flipV="1">
              <a:off x="7522948" y="3117859"/>
              <a:ext cx="1223826" cy="219363"/>
            </a:xfrm>
            <a:prstGeom prst="bentConnector4">
              <a:avLst>
                <a:gd name="adj1" fmla="val 9151"/>
                <a:gd name="adj2" fmla="val 68000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/>
            <p:cNvCxnSpPr>
              <a:endCxn id="36" idx="6"/>
            </p:cNvCxnSpPr>
            <p:nvPr/>
          </p:nvCxnSpPr>
          <p:spPr>
            <a:xfrm rot="5400000" flipH="1" flipV="1">
              <a:off x="7613006" y="5928025"/>
              <a:ext cx="1041402" cy="221672"/>
            </a:xfrm>
            <a:prstGeom prst="bentConnector4">
              <a:avLst>
                <a:gd name="adj1" fmla="val -1552"/>
                <a:gd name="adj2" fmla="val 6781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肘形 96"/>
            <p:cNvCxnSpPr>
              <a:stCxn id="36" idx="0"/>
              <a:endCxn id="37" idx="6"/>
            </p:cNvCxnSpPr>
            <p:nvPr/>
          </p:nvCxnSpPr>
          <p:spPr>
            <a:xfrm rot="5400000" flipH="1" flipV="1">
              <a:off x="7519488" y="4569126"/>
              <a:ext cx="1230747" cy="219363"/>
            </a:xfrm>
            <a:prstGeom prst="bentConnector4">
              <a:avLst>
                <a:gd name="adj1" fmla="val 8631"/>
                <a:gd name="adj2" fmla="val 6884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连接符: 肘形 104"/>
            <p:cNvCxnSpPr>
              <a:stCxn id="38" idx="0"/>
              <a:endCxn id="39" idx="6"/>
            </p:cNvCxnSpPr>
            <p:nvPr/>
          </p:nvCxnSpPr>
          <p:spPr>
            <a:xfrm rot="5400000" flipH="1" flipV="1">
              <a:off x="7517179" y="1664284"/>
              <a:ext cx="1235364" cy="219363"/>
            </a:xfrm>
            <a:prstGeom prst="bentConnector4">
              <a:avLst>
                <a:gd name="adj1" fmla="val 6542"/>
                <a:gd name="adj2" fmla="val 68000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6985030" y="1244042"/>
                  <a:ext cx="954718" cy="34957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dirty="0">
                      <a:ea typeface="Cambria Math" panose="02040503050406030204" pitchFamily="18" charset="0"/>
                    </a:rPr>
                    <a:t>1/2</a:t>
                  </a:r>
                  <a14:m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endParaRPr lang="zh-CN" altLang="en-US" sz="15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30" y="1244042"/>
                  <a:ext cx="954718" cy="349572"/>
                </a:xfrm>
                <a:prstGeom prst="rect">
                  <a:avLst/>
                </a:prstGeom>
                <a:blipFill rotWithShape="1">
                  <a:blip r:embed="rId4"/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/>
                <p:cNvSpPr txBox="1"/>
                <p:nvPr/>
              </p:nvSpPr>
              <p:spPr>
                <a:xfrm>
                  <a:off x="6985029" y="5578195"/>
                  <a:ext cx="980120" cy="34957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dirty="0">
                      <a:ea typeface="Cambria Math" panose="02040503050406030204" pitchFamily="18" charset="0"/>
                    </a:rPr>
                    <a:t>1/2</a:t>
                  </a:r>
                  <a14:m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endParaRPr lang="zh-CN" altLang="en-US" sz="15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5" name="文本框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29" y="5578195"/>
                  <a:ext cx="980120" cy="349572"/>
                </a:xfrm>
                <a:prstGeom prst="rect">
                  <a:avLst/>
                </a:prstGeom>
                <a:blipFill rotWithShape="1">
                  <a:blip r:embed="rId5"/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矩形 116"/>
            <p:cNvSpPr/>
            <p:nvPr/>
          </p:nvSpPr>
          <p:spPr>
            <a:xfrm>
              <a:off x="6715926" y="143728"/>
              <a:ext cx="2919108" cy="65705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3" name="直接箭头连接符 2"/>
          <p:cNvCxnSpPr>
            <a:stCxn id="32" idx="0"/>
          </p:cNvCxnSpPr>
          <p:nvPr/>
        </p:nvCxnSpPr>
        <p:spPr>
          <a:xfrm flipV="1">
            <a:off x="7898530" y="0"/>
            <a:ext cx="0" cy="3309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42208" y="6268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(a)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编码器架构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48441" y="64322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(b)Conformer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块架构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02527" y="117090"/>
            <a:ext cx="10816683" cy="6283710"/>
            <a:chOff x="543911" y="117089"/>
            <a:chExt cx="10990466" cy="6659631"/>
          </a:xfrm>
        </p:grpSpPr>
        <p:grpSp>
          <p:nvGrpSpPr>
            <p:cNvPr id="4" name="组合 3"/>
            <p:cNvGrpSpPr/>
            <p:nvPr/>
          </p:nvGrpSpPr>
          <p:grpSpPr>
            <a:xfrm>
              <a:off x="8534118" y="117089"/>
              <a:ext cx="3000259" cy="6659631"/>
              <a:chOff x="8245913" y="82020"/>
              <a:chExt cx="3000259" cy="6659631"/>
            </a:xfrm>
          </p:grpSpPr>
          <p:sp>
            <p:nvSpPr>
              <p:cNvPr id="5" name="矩形: 圆角 4"/>
              <p:cNvSpPr/>
              <p:nvPr/>
            </p:nvSpPr>
            <p:spPr>
              <a:xfrm>
                <a:off x="8245913" y="82020"/>
                <a:ext cx="3000259" cy="6588951"/>
              </a:xfrm>
              <a:prstGeom prst="roundRect">
                <a:avLst/>
              </a:prstGeom>
              <a:solidFill>
                <a:srgbClr val="FFF1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>
                <a:off x="8703708" y="5932449"/>
                <a:ext cx="2075682" cy="447958"/>
              </a:xfrm>
              <a:prstGeom prst="roundRect">
                <a:avLst/>
              </a:prstGeom>
              <a:solidFill>
                <a:srgbClr val="FFF1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层标准化</a:t>
                </a:r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8703708" y="5209695"/>
                <a:ext cx="2075682" cy="447958"/>
              </a:xfrm>
              <a:prstGeom prst="roundRect">
                <a:avLst/>
              </a:prstGeom>
              <a:solidFill>
                <a:srgbClr val="FFE6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逐点卷积</a:t>
                </a: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8703708" y="4491844"/>
                <a:ext cx="2075682" cy="447958"/>
              </a:xfrm>
              <a:prstGeom prst="roundRect">
                <a:avLst/>
              </a:prstGeom>
              <a:solidFill>
                <a:srgbClr val="F5F5F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GLU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8703708" y="3769090"/>
                <a:ext cx="2075682" cy="447958"/>
              </a:xfrm>
              <a:prstGeom prst="roundRect">
                <a:avLst/>
              </a:prstGeom>
              <a:solidFill>
                <a:srgbClr val="E1D5E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1D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深度卷积</a:t>
                </a: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8703708" y="2323582"/>
                <a:ext cx="2075682" cy="447958"/>
              </a:xfrm>
              <a:prstGeom prst="roundRect">
                <a:avLst/>
              </a:prstGeom>
              <a:solidFill>
                <a:srgbClr val="F5F5F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Swish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8703708" y="1600828"/>
                <a:ext cx="2075682" cy="447958"/>
              </a:xfrm>
              <a:prstGeom prst="roundRect">
                <a:avLst/>
              </a:prstGeom>
              <a:solidFill>
                <a:srgbClr val="FFE6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逐点卷积</a:t>
                </a: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8703146" y="878074"/>
                <a:ext cx="2075682" cy="447958"/>
              </a:xfrm>
              <a:prstGeom prst="roundRect">
                <a:avLst/>
              </a:prstGeom>
              <a:solidFill>
                <a:srgbClr val="D5E7D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Dropout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13" name="矩形: 圆角 12"/>
              <p:cNvSpPr/>
              <p:nvPr/>
            </p:nvSpPr>
            <p:spPr>
              <a:xfrm>
                <a:off x="8703708" y="3046336"/>
                <a:ext cx="2075682" cy="447958"/>
              </a:xfrm>
              <a:prstGeom prst="roundRect">
                <a:avLst/>
              </a:prstGeom>
              <a:solidFill>
                <a:srgbClr val="FFF1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批标准化</a:t>
                </a: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9521624" y="155319"/>
                <a:ext cx="438726" cy="447959"/>
              </a:xfrm>
              <a:prstGeom prst="ellipse">
                <a:avLst/>
              </a:prstGeom>
              <a:solidFill>
                <a:srgbClr val="D9E7FB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+</a:t>
                </a:r>
                <a:endParaRPr lang="zh-CN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cxnSp>
            <p:nvCxnSpPr>
              <p:cNvPr id="15" name="直接箭头连接符 14"/>
              <p:cNvCxnSpPr>
                <a:endCxn id="6" idx="2"/>
              </p:cNvCxnSpPr>
              <p:nvPr/>
            </p:nvCxnSpPr>
            <p:spPr>
              <a:xfrm flipV="1">
                <a:off x="9741549" y="6380407"/>
                <a:ext cx="0" cy="3612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6" idx="0"/>
                <a:endCxn id="7" idx="2"/>
              </p:cNvCxnSpPr>
              <p:nvPr/>
            </p:nvCxnSpPr>
            <p:spPr>
              <a:xfrm flipV="1">
                <a:off x="9741549" y="5657653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7" idx="0"/>
                <a:endCxn id="8" idx="2"/>
              </p:cNvCxnSpPr>
              <p:nvPr/>
            </p:nvCxnSpPr>
            <p:spPr>
              <a:xfrm flipV="1">
                <a:off x="9741549" y="4939802"/>
                <a:ext cx="0" cy="2698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8" idx="0"/>
                <a:endCxn id="9" idx="2"/>
              </p:cNvCxnSpPr>
              <p:nvPr/>
            </p:nvCxnSpPr>
            <p:spPr>
              <a:xfrm flipV="1">
                <a:off x="9741549" y="4217048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9" idx="0"/>
                <a:endCxn id="13" idx="2"/>
              </p:cNvCxnSpPr>
              <p:nvPr/>
            </p:nvCxnSpPr>
            <p:spPr>
              <a:xfrm flipV="1">
                <a:off x="9741549" y="3494294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3" idx="0"/>
                <a:endCxn id="10" idx="2"/>
              </p:cNvCxnSpPr>
              <p:nvPr/>
            </p:nvCxnSpPr>
            <p:spPr>
              <a:xfrm flipV="1">
                <a:off x="9741549" y="2771540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0" idx="0"/>
                <a:endCxn id="11" idx="2"/>
              </p:cNvCxnSpPr>
              <p:nvPr/>
            </p:nvCxnSpPr>
            <p:spPr>
              <a:xfrm flipV="1">
                <a:off x="9741549" y="2048786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1" idx="0"/>
                <a:endCxn id="12" idx="2"/>
              </p:cNvCxnSpPr>
              <p:nvPr/>
            </p:nvCxnSpPr>
            <p:spPr>
              <a:xfrm flipH="1" flipV="1">
                <a:off x="9740987" y="1326032"/>
                <a:ext cx="562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12" idx="0"/>
                <a:endCxn id="14" idx="4"/>
              </p:cNvCxnSpPr>
              <p:nvPr/>
            </p:nvCxnSpPr>
            <p:spPr>
              <a:xfrm flipV="1">
                <a:off x="9740987" y="603278"/>
                <a:ext cx="0" cy="2747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连接符: 肘形 23"/>
              <p:cNvCxnSpPr>
                <a:endCxn id="14" idx="6"/>
              </p:cNvCxnSpPr>
              <p:nvPr/>
            </p:nvCxnSpPr>
            <p:spPr>
              <a:xfrm rot="5400000" flipH="1" flipV="1">
                <a:off x="6733113" y="3387173"/>
                <a:ext cx="6235110" cy="219363"/>
              </a:xfrm>
              <a:prstGeom prst="bentConnector4">
                <a:avLst>
                  <a:gd name="adj1" fmla="val 1184"/>
                  <a:gd name="adj2" fmla="val 543703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矩形: 圆角 51"/>
            <p:cNvSpPr/>
            <p:nvPr/>
          </p:nvSpPr>
          <p:spPr>
            <a:xfrm>
              <a:off x="543911" y="117089"/>
              <a:ext cx="3000263" cy="6588952"/>
            </a:xfrm>
            <a:prstGeom prst="roundRect">
              <a:avLst/>
            </a:prstGeom>
            <a:solidFill>
              <a:srgbClr val="D5E7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1006201" y="891319"/>
              <a:ext cx="2075682" cy="447958"/>
            </a:xfrm>
            <a:prstGeom prst="roundRect">
              <a:avLst/>
            </a:prstGeom>
            <a:solidFill>
              <a:srgbClr val="D5E7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Dropout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55" name="矩形: 圆角 54"/>
            <p:cNvSpPr/>
            <p:nvPr/>
          </p:nvSpPr>
          <p:spPr>
            <a:xfrm>
              <a:off x="1006201" y="5518723"/>
              <a:ext cx="2075682" cy="447958"/>
            </a:xfrm>
            <a:prstGeom prst="roundRect">
              <a:avLst/>
            </a:prstGeom>
            <a:solidFill>
              <a:srgbClr val="FFF1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层标准化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1006201" y="2675549"/>
              <a:ext cx="2075682" cy="447958"/>
            </a:xfrm>
            <a:prstGeom prst="roundRect">
              <a:avLst/>
            </a:prstGeom>
            <a:solidFill>
              <a:srgbClr val="D5E7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Dropout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57" name="矩形: 圆角 56"/>
            <p:cNvSpPr/>
            <p:nvPr/>
          </p:nvSpPr>
          <p:spPr>
            <a:xfrm>
              <a:off x="1006201" y="3580180"/>
              <a:ext cx="2075682" cy="447958"/>
            </a:xfrm>
            <a:prstGeom prst="roundRect">
              <a:avLst/>
            </a:prstGeom>
            <a:solidFill>
              <a:srgbClr val="F5F5F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Swish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824679" y="187225"/>
              <a:ext cx="438726" cy="447959"/>
            </a:xfrm>
            <a:prstGeom prst="ellipse">
              <a:avLst/>
            </a:prstGeom>
            <a:solidFill>
              <a:srgbClr val="D9E7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1006201" y="1746056"/>
              <a:ext cx="2075682" cy="447958"/>
            </a:xfrm>
            <a:prstGeom prst="roundRect">
              <a:avLst/>
            </a:prstGeom>
            <a:solidFill>
              <a:srgbClr val="FFE6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全连接层</a:t>
              </a:r>
            </a:p>
          </p:txBody>
        </p:sp>
        <p:sp>
          <p:nvSpPr>
            <p:cNvPr id="60" name="矩形: 圆角 59"/>
            <p:cNvSpPr/>
            <p:nvPr/>
          </p:nvSpPr>
          <p:spPr>
            <a:xfrm>
              <a:off x="1006201" y="4484811"/>
              <a:ext cx="2075682" cy="447958"/>
            </a:xfrm>
            <a:prstGeom prst="roundRect">
              <a:avLst/>
            </a:prstGeom>
            <a:solidFill>
              <a:srgbClr val="FFE6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全连接层</a:t>
              </a:r>
            </a:p>
          </p:txBody>
        </p:sp>
        <p:cxnSp>
          <p:nvCxnSpPr>
            <p:cNvPr id="85" name="直接箭头连接符 84"/>
            <p:cNvCxnSpPr>
              <a:endCxn id="55" idx="2"/>
            </p:cNvCxnSpPr>
            <p:nvPr/>
          </p:nvCxnSpPr>
          <p:spPr>
            <a:xfrm flipV="1">
              <a:off x="2044041" y="5966681"/>
              <a:ext cx="1" cy="8100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55" idx="0"/>
              <a:endCxn id="60" idx="2"/>
            </p:cNvCxnSpPr>
            <p:nvPr/>
          </p:nvCxnSpPr>
          <p:spPr>
            <a:xfrm flipV="1">
              <a:off x="2044042" y="4932769"/>
              <a:ext cx="0" cy="585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60" idx="0"/>
              <a:endCxn id="57" idx="2"/>
            </p:cNvCxnSpPr>
            <p:nvPr/>
          </p:nvCxnSpPr>
          <p:spPr>
            <a:xfrm flipV="1">
              <a:off x="2044042" y="4028138"/>
              <a:ext cx="0" cy="456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57" idx="0"/>
              <a:endCxn id="56" idx="2"/>
            </p:cNvCxnSpPr>
            <p:nvPr/>
          </p:nvCxnSpPr>
          <p:spPr>
            <a:xfrm flipV="1">
              <a:off x="2044042" y="3123507"/>
              <a:ext cx="0" cy="4566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56" idx="0"/>
              <a:endCxn id="59" idx="2"/>
            </p:cNvCxnSpPr>
            <p:nvPr/>
          </p:nvCxnSpPr>
          <p:spPr>
            <a:xfrm flipV="1">
              <a:off x="2044042" y="2194014"/>
              <a:ext cx="0" cy="4815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59" idx="0"/>
              <a:endCxn id="54" idx="2"/>
            </p:cNvCxnSpPr>
            <p:nvPr/>
          </p:nvCxnSpPr>
          <p:spPr>
            <a:xfrm flipV="1">
              <a:off x="2044042" y="1339277"/>
              <a:ext cx="0" cy="4067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54" idx="0"/>
              <a:endCxn id="58" idx="4"/>
            </p:cNvCxnSpPr>
            <p:nvPr/>
          </p:nvCxnSpPr>
          <p:spPr>
            <a:xfrm flipV="1">
              <a:off x="2044042" y="635184"/>
              <a:ext cx="0" cy="2561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/>
            <p:cNvCxnSpPr>
              <a:stCxn id="55" idx="2"/>
              <a:endCxn id="58" idx="6"/>
            </p:cNvCxnSpPr>
            <p:nvPr/>
          </p:nvCxnSpPr>
          <p:spPr>
            <a:xfrm rot="5400000" flipH="1" flipV="1">
              <a:off x="-624015" y="3079261"/>
              <a:ext cx="5555476" cy="219363"/>
            </a:xfrm>
            <a:prstGeom prst="bentConnector4">
              <a:avLst>
                <a:gd name="adj1" fmla="val -5778"/>
                <a:gd name="adj2" fmla="val 5773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组合 124"/>
            <p:cNvGrpSpPr/>
            <p:nvPr/>
          </p:nvGrpSpPr>
          <p:grpSpPr>
            <a:xfrm>
              <a:off x="4318053" y="117089"/>
              <a:ext cx="3748720" cy="6659631"/>
              <a:chOff x="4411662" y="117089"/>
              <a:chExt cx="3136034" cy="6659631"/>
            </a:xfrm>
          </p:grpSpPr>
          <p:sp>
            <p:nvSpPr>
              <p:cNvPr id="126" name="矩形: 圆角 125"/>
              <p:cNvSpPr/>
              <p:nvPr/>
            </p:nvSpPr>
            <p:spPr>
              <a:xfrm>
                <a:off x="4411662" y="117089"/>
                <a:ext cx="3136034" cy="6588952"/>
              </a:xfrm>
              <a:prstGeom prst="roundRect">
                <a:avLst/>
              </a:prstGeom>
              <a:solidFill>
                <a:srgbClr val="F7CD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127" name="矩形: 圆角 126"/>
              <p:cNvSpPr/>
              <p:nvPr/>
            </p:nvSpPr>
            <p:spPr>
              <a:xfrm>
                <a:off x="4802687" y="891318"/>
                <a:ext cx="2225011" cy="447959"/>
              </a:xfrm>
              <a:prstGeom prst="roundRect">
                <a:avLst/>
              </a:prstGeom>
              <a:solidFill>
                <a:srgbClr val="D5E7D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Dropout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128" name="矩形: 圆角 127"/>
              <p:cNvSpPr/>
              <p:nvPr/>
            </p:nvSpPr>
            <p:spPr>
              <a:xfrm>
                <a:off x="4801871" y="5518723"/>
                <a:ext cx="2225011" cy="447958"/>
              </a:xfrm>
              <a:prstGeom prst="roundRect">
                <a:avLst/>
              </a:prstGeom>
              <a:solidFill>
                <a:srgbClr val="FFF1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层标准化</a:t>
                </a:r>
              </a:p>
            </p:txBody>
          </p:sp>
          <p:cxnSp>
            <p:nvCxnSpPr>
              <p:cNvPr id="130" name="直接箭头连接符 129"/>
              <p:cNvCxnSpPr>
                <a:endCxn id="128" idx="2"/>
              </p:cNvCxnSpPr>
              <p:nvPr/>
            </p:nvCxnSpPr>
            <p:spPr>
              <a:xfrm flipV="1">
                <a:off x="5912844" y="5966681"/>
                <a:ext cx="1533" cy="8100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138" idx="0"/>
                <a:endCxn id="127" idx="2"/>
              </p:cNvCxnSpPr>
              <p:nvPr/>
            </p:nvCxnSpPr>
            <p:spPr>
              <a:xfrm flipV="1">
                <a:off x="5912844" y="1339277"/>
                <a:ext cx="2348" cy="4132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椭圆 132"/>
              <p:cNvSpPr/>
              <p:nvPr/>
            </p:nvSpPr>
            <p:spPr>
              <a:xfrm>
                <a:off x="5695013" y="187225"/>
                <a:ext cx="438726" cy="447959"/>
              </a:xfrm>
              <a:prstGeom prst="ellipse">
                <a:avLst/>
              </a:prstGeom>
              <a:solidFill>
                <a:srgbClr val="D9E7FB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+</a:t>
                </a:r>
                <a:endParaRPr lang="zh-CN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cxnSp>
            <p:nvCxnSpPr>
              <p:cNvPr id="134" name="直接箭头连接符 133"/>
              <p:cNvCxnSpPr>
                <a:stCxn id="127" idx="0"/>
                <a:endCxn id="133" idx="4"/>
              </p:cNvCxnSpPr>
              <p:nvPr/>
            </p:nvCxnSpPr>
            <p:spPr>
              <a:xfrm flipH="1" flipV="1">
                <a:off x="5914376" y="635184"/>
                <a:ext cx="817" cy="2561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连接符: 肘形 134"/>
              <p:cNvCxnSpPr>
                <a:stCxn id="128" idx="2"/>
                <a:endCxn id="133" idx="6"/>
              </p:cNvCxnSpPr>
              <p:nvPr/>
            </p:nvCxnSpPr>
            <p:spPr>
              <a:xfrm rot="5400000" flipH="1" flipV="1">
                <a:off x="3246320" y="3079262"/>
                <a:ext cx="5555476" cy="219362"/>
              </a:xfrm>
              <a:prstGeom prst="bentConnector4">
                <a:avLst>
                  <a:gd name="adj1" fmla="val -4115"/>
                  <a:gd name="adj2" fmla="val 66169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688823" y="1752505"/>
              <a:ext cx="3026255" cy="3132121"/>
              <a:chOff x="3912623" y="433706"/>
              <a:chExt cx="3816865" cy="5198936"/>
            </a:xfrm>
          </p:grpSpPr>
          <p:sp>
            <p:nvSpPr>
              <p:cNvPr id="137" name="矩形: 圆角 136"/>
              <p:cNvSpPr/>
              <p:nvPr/>
            </p:nvSpPr>
            <p:spPr>
              <a:xfrm>
                <a:off x="5021793" y="1149255"/>
                <a:ext cx="1372940" cy="349076"/>
              </a:xfrm>
              <a:prstGeom prst="roundRect">
                <a:avLst/>
              </a:prstGeom>
              <a:solidFill>
                <a:srgbClr val="FDF9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拼接</a:t>
                </a:r>
                <a:endPara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sp>
            <p:nvSpPr>
              <p:cNvPr id="138" name="矩形: 圆角 137"/>
              <p:cNvSpPr/>
              <p:nvPr/>
            </p:nvSpPr>
            <p:spPr>
              <a:xfrm>
                <a:off x="5021793" y="433706"/>
                <a:ext cx="1372940" cy="349075"/>
              </a:xfrm>
              <a:prstGeom prst="roundRect">
                <a:avLst/>
              </a:prstGeom>
              <a:solidFill>
                <a:srgbClr val="E8EEEB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rPr>
                  <a:t>线性层</a:t>
                </a:r>
                <a:endParaRPr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  <p:cxnSp>
            <p:nvCxnSpPr>
              <p:cNvPr id="139" name="直接箭头连接符 138"/>
              <p:cNvCxnSpPr>
                <a:stCxn id="137" idx="0"/>
                <a:endCxn id="138" idx="2"/>
              </p:cNvCxnSpPr>
              <p:nvPr/>
            </p:nvCxnSpPr>
            <p:spPr>
              <a:xfrm flipV="1">
                <a:off x="5708263" y="782782"/>
                <a:ext cx="0" cy="3664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组合 139"/>
              <p:cNvGrpSpPr/>
              <p:nvPr/>
            </p:nvGrpSpPr>
            <p:grpSpPr>
              <a:xfrm>
                <a:off x="4348652" y="2049913"/>
                <a:ext cx="3201212" cy="3179313"/>
                <a:chOff x="4262927" y="1792738"/>
                <a:chExt cx="3201212" cy="3179313"/>
              </a:xfrm>
            </p:grpSpPr>
            <p:sp>
              <p:nvSpPr>
                <p:cNvPr id="190" name="矩形: 圆角 189"/>
                <p:cNvSpPr/>
                <p:nvPr/>
              </p:nvSpPr>
              <p:spPr>
                <a:xfrm>
                  <a:off x="5342758" y="4455014"/>
                  <a:ext cx="920375" cy="352385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91" name="矩形: 圆角 190"/>
                <p:cNvSpPr/>
                <p:nvPr/>
              </p:nvSpPr>
              <p:spPr>
                <a:xfrm>
                  <a:off x="4262927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92" name="矩形: 圆角 191"/>
                <p:cNvSpPr/>
                <p:nvPr/>
              </p:nvSpPr>
              <p:spPr>
                <a:xfrm>
                  <a:off x="6422588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93" name="矩形: 圆角 192"/>
                <p:cNvSpPr/>
                <p:nvPr/>
              </p:nvSpPr>
              <p:spPr>
                <a:xfrm>
                  <a:off x="5656384" y="3748259"/>
                  <a:ext cx="13729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sp>
              <p:nvSpPr>
                <p:cNvPr id="194" name="矩形: 圆角 193"/>
                <p:cNvSpPr/>
                <p:nvPr/>
              </p:nvSpPr>
              <p:spPr>
                <a:xfrm>
                  <a:off x="5656384" y="3256983"/>
                  <a:ext cx="1372940" cy="349076"/>
                </a:xfrm>
                <a:prstGeom prst="roundRect">
                  <a:avLst/>
                </a:prstGeom>
                <a:solidFill>
                  <a:srgbClr val="FDF9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比例缩小</a:t>
                  </a:r>
                </a:p>
              </p:txBody>
            </p:sp>
            <p:sp>
              <p:nvSpPr>
                <p:cNvPr id="195" name="矩形: 圆角 194"/>
                <p:cNvSpPr/>
                <p:nvPr/>
              </p:nvSpPr>
              <p:spPr>
                <a:xfrm>
                  <a:off x="5656384" y="2325823"/>
                  <a:ext cx="1372940" cy="349076"/>
                </a:xfrm>
                <a:prstGeom prst="roundRect">
                  <a:avLst/>
                </a:prstGeom>
                <a:solidFill>
                  <a:srgbClr val="CCE7C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Softmax</a:t>
                  </a:r>
                  <a:endPara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96" name="矩形: 圆角 195"/>
                <p:cNvSpPr/>
                <p:nvPr/>
              </p:nvSpPr>
              <p:spPr>
                <a:xfrm>
                  <a:off x="4607709" y="1792738"/>
                  <a:ext cx="23866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cxnSp>
              <p:nvCxnSpPr>
                <p:cNvPr id="197" name="直接箭头连接符 196"/>
                <p:cNvCxnSpPr>
                  <a:stCxn id="195" idx="0"/>
                </p:cNvCxnSpPr>
                <p:nvPr/>
              </p:nvCxnSpPr>
              <p:spPr>
                <a:xfrm flipH="1" flipV="1">
                  <a:off x="6342852" y="2143624"/>
                  <a:ext cx="2" cy="1821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箭头连接符 197"/>
                <p:cNvCxnSpPr>
                  <a:stCxn id="191" idx="0"/>
                </p:cNvCxnSpPr>
                <p:nvPr/>
              </p:nvCxnSpPr>
              <p:spPr>
                <a:xfrm flipV="1">
                  <a:off x="4723115" y="2153122"/>
                  <a:ext cx="0" cy="22977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箭头连接符 198"/>
                <p:cNvCxnSpPr>
                  <a:stCxn id="190" idx="0"/>
                </p:cNvCxnSpPr>
                <p:nvPr/>
              </p:nvCxnSpPr>
              <p:spPr>
                <a:xfrm flipV="1">
                  <a:off x="5802946" y="4106759"/>
                  <a:ext cx="0" cy="34825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箭头连接符 199"/>
                <p:cNvCxnSpPr>
                  <a:stCxn id="192" idx="0"/>
                </p:cNvCxnSpPr>
                <p:nvPr/>
              </p:nvCxnSpPr>
              <p:spPr>
                <a:xfrm flipV="1">
                  <a:off x="6882776" y="4106759"/>
                  <a:ext cx="2767" cy="3441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1" name="矩形: 圆角 200"/>
                <p:cNvSpPr/>
                <p:nvPr/>
              </p:nvSpPr>
              <p:spPr>
                <a:xfrm>
                  <a:off x="5656382" y="2782532"/>
                  <a:ext cx="1372939" cy="349076"/>
                </a:xfrm>
                <a:prstGeom prst="roundRect">
                  <a:avLst/>
                </a:prstGeom>
                <a:solidFill>
                  <a:srgbClr val="FACCE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掩码处理</a:t>
                  </a:r>
                </a:p>
              </p:txBody>
            </p:sp>
            <p:cxnSp>
              <p:nvCxnSpPr>
                <p:cNvPr id="202" name="直接连接符 201"/>
                <p:cNvCxnSpPr>
                  <a:stCxn id="201" idx="0"/>
                  <a:endCxn id="195" idx="2"/>
                </p:cNvCxnSpPr>
                <p:nvPr/>
              </p:nvCxnSpPr>
              <p:spPr>
                <a:xfrm flipV="1">
                  <a:off x="6342852" y="2674899"/>
                  <a:ext cx="2" cy="1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>
                  <a:stCxn id="194" idx="0"/>
                  <a:endCxn id="201" idx="2"/>
                </p:cNvCxnSpPr>
                <p:nvPr/>
              </p:nvCxnSpPr>
              <p:spPr>
                <a:xfrm flipH="1" flipV="1">
                  <a:off x="6342852" y="3131608"/>
                  <a:ext cx="2" cy="1253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6342854" y="3606059"/>
                  <a:ext cx="0" cy="142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文本框 204"/>
                <p:cNvSpPr txBox="1"/>
                <p:nvPr/>
              </p:nvSpPr>
              <p:spPr>
                <a:xfrm>
                  <a:off x="4523634" y="4105856"/>
                  <a:ext cx="2940505" cy="71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   V	      K	         Q</a:t>
                  </a:r>
                  <a:endParaRPr lang="zh-CN" altLang="en-US" sz="11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cxnSp>
              <p:nvCxnSpPr>
                <p:cNvPr id="206" name="连接符: 肘形 205"/>
                <p:cNvCxnSpPr>
                  <a:endCxn id="191" idx="2"/>
                </p:cNvCxnSpPr>
                <p:nvPr/>
              </p:nvCxnSpPr>
              <p:spPr>
                <a:xfrm rot="5400000" flipH="1">
                  <a:off x="5176037" y="4347058"/>
                  <a:ext cx="172071" cy="1077915"/>
                </a:xfrm>
                <a:prstGeom prst="bentConnector3">
                  <a:avLst>
                    <a:gd name="adj1" fmla="val -225111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连接符: 肘形 206"/>
                <p:cNvCxnSpPr>
                  <a:endCxn id="192" idx="2"/>
                </p:cNvCxnSpPr>
                <p:nvPr/>
              </p:nvCxnSpPr>
              <p:spPr>
                <a:xfrm rot="5400000" flipH="1" flipV="1">
                  <a:off x="6255867" y="4345142"/>
                  <a:ext cx="172071" cy="1081746"/>
                </a:xfrm>
                <a:prstGeom prst="bentConnector3">
                  <a:avLst>
                    <a:gd name="adj1" fmla="val -22585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>
                <a:off x="4061561" y="1483551"/>
                <a:ext cx="3381743" cy="3955225"/>
                <a:chOff x="4110158" y="1016826"/>
                <a:chExt cx="3381743" cy="3955225"/>
              </a:xfrm>
            </p:grpSpPr>
            <p:sp>
              <p:nvSpPr>
                <p:cNvPr id="168" name="矩形: 圆角 167"/>
                <p:cNvSpPr/>
                <p:nvPr/>
              </p:nvSpPr>
              <p:spPr>
                <a:xfrm>
                  <a:off x="4110158" y="1574119"/>
                  <a:ext cx="3381743" cy="3397931"/>
                </a:xfrm>
                <a:prstGeom prst="roundRect">
                  <a:avLst>
                    <a:gd name="adj" fmla="val 6424"/>
                  </a:avLst>
                </a:prstGeom>
                <a:solidFill>
                  <a:srgbClr val="C5BEDF">
                    <a:alpha val="95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69" name="矩形: 圆角 168"/>
                <p:cNvSpPr/>
                <p:nvPr/>
              </p:nvSpPr>
              <p:spPr>
                <a:xfrm>
                  <a:off x="5342758" y="4455014"/>
                  <a:ext cx="920375" cy="352385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70" name="矩形: 圆角 169"/>
                <p:cNvSpPr/>
                <p:nvPr/>
              </p:nvSpPr>
              <p:spPr>
                <a:xfrm>
                  <a:off x="4262927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71" name="矩形: 圆角 170"/>
                <p:cNvSpPr/>
                <p:nvPr/>
              </p:nvSpPr>
              <p:spPr>
                <a:xfrm>
                  <a:off x="6422588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72" name="矩形: 圆角 171"/>
                <p:cNvSpPr/>
                <p:nvPr/>
              </p:nvSpPr>
              <p:spPr>
                <a:xfrm>
                  <a:off x="5656384" y="3748259"/>
                  <a:ext cx="13729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sp>
              <p:nvSpPr>
                <p:cNvPr id="173" name="矩形: 圆角 172"/>
                <p:cNvSpPr/>
                <p:nvPr/>
              </p:nvSpPr>
              <p:spPr>
                <a:xfrm>
                  <a:off x="5656384" y="3256983"/>
                  <a:ext cx="1372940" cy="349076"/>
                </a:xfrm>
                <a:prstGeom prst="roundRect">
                  <a:avLst/>
                </a:prstGeom>
                <a:solidFill>
                  <a:srgbClr val="FDF9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比例缩小</a:t>
                  </a:r>
                </a:p>
              </p:txBody>
            </p:sp>
            <p:sp>
              <p:nvSpPr>
                <p:cNvPr id="174" name="矩形: 圆角 173"/>
                <p:cNvSpPr/>
                <p:nvPr/>
              </p:nvSpPr>
              <p:spPr>
                <a:xfrm>
                  <a:off x="5656384" y="2325823"/>
                  <a:ext cx="1372940" cy="349076"/>
                </a:xfrm>
                <a:prstGeom prst="roundRect">
                  <a:avLst/>
                </a:prstGeom>
                <a:solidFill>
                  <a:srgbClr val="CCE7C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Softmax</a:t>
                  </a:r>
                  <a:endPara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75" name="矩形: 圆角 174"/>
                <p:cNvSpPr/>
                <p:nvPr/>
              </p:nvSpPr>
              <p:spPr>
                <a:xfrm>
                  <a:off x="4607709" y="1792738"/>
                  <a:ext cx="23866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cxnSp>
              <p:nvCxnSpPr>
                <p:cNvPr id="176" name="直接箭头连接符 175"/>
                <p:cNvCxnSpPr>
                  <a:stCxn id="174" idx="0"/>
                </p:cNvCxnSpPr>
                <p:nvPr/>
              </p:nvCxnSpPr>
              <p:spPr>
                <a:xfrm flipH="1" flipV="1">
                  <a:off x="6342852" y="2143624"/>
                  <a:ext cx="2" cy="1821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箭头连接符 176"/>
                <p:cNvCxnSpPr>
                  <a:stCxn id="170" idx="0"/>
                </p:cNvCxnSpPr>
                <p:nvPr/>
              </p:nvCxnSpPr>
              <p:spPr>
                <a:xfrm flipV="1">
                  <a:off x="4723115" y="2153122"/>
                  <a:ext cx="0" cy="22977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箭头连接符 177"/>
                <p:cNvCxnSpPr>
                  <a:stCxn id="169" idx="0"/>
                </p:cNvCxnSpPr>
                <p:nvPr/>
              </p:nvCxnSpPr>
              <p:spPr>
                <a:xfrm flipV="1">
                  <a:off x="5802946" y="4106759"/>
                  <a:ext cx="0" cy="34825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箭头连接符 178"/>
                <p:cNvCxnSpPr>
                  <a:stCxn id="171" idx="0"/>
                </p:cNvCxnSpPr>
                <p:nvPr/>
              </p:nvCxnSpPr>
              <p:spPr>
                <a:xfrm flipV="1">
                  <a:off x="6882776" y="4106759"/>
                  <a:ext cx="2767" cy="3441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矩形: 圆角 179"/>
                <p:cNvSpPr/>
                <p:nvPr/>
              </p:nvSpPr>
              <p:spPr>
                <a:xfrm>
                  <a:off x="5656382" y="2782532"/>
                  <a:ext cx="1372939" cy="349076"/>
                </a:xfrm>
                <a:prstGeom prst="roundRect">
                  <a:avLst/>
                </a:prstGeom>
                <a:solidFill>
                  <a:srgbClr val="FACCE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掩码处理</a:t>
                  </a:r>
                </a:p>
              </p:txBody>
            </p:sp>
            <p:cxnSp>
              <p:nvCxnSpPr>
                <p:cNvPr id="181" name="直接连接符 180"/>
                <p:cNvCxnSpPr>
                  <a:stCxn id="180" idx="0"/>
                  <a:endCxn id="174" idx="2"/>
                </p:cNvCxnSpPr>
                <p:nvPr/>
              </p:nvCxnSpPr>
              <p:spPr>
                <a:xfrm flipV="1">
                  <a:off x="6342852" y="2674899"/>
                  <a:ext cx="2" cy="1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/>
                <p:cNvCxnSpPr>
                  <a:stCxn id="173" idx="0"/>
                  <a:endCxn id="180" idx="2"/>
                </p:cNvCxnSpPr>
                <p:nvPr/>
              </p:nvCxnSpPr>
              <p:spPr>
                <a:xfrm flipH="1" flipV="1">
                  <a:off x="6342852" y="3131608"/>
                  <a:ext cx="2" cy="1253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/>
                <p:cNvCxnSpPr>
                  <a:stCxn id="172" idx="0"/>
                  <a:endCxn id="173" idx="2"/>
                </p:cNvCxnSpPr>
                <p:nvPr/>
              </p:nvCxnSpPr>
              <p:spPr>
                <a:xfrm flipV="1">
                  <a:off x="6342854" y="3606059"/>
                  <a:ext cx="0" cy="142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文本框 183"/>
                <p:cNvSpPr txBox="1"/>
                <p:nvPr/>
              </p:nvSpPr>
              <p:spPr>
                <a:xfrm>
                  <a:off x="4523634" y="4105858"/>
                  <a:ext cx="2940505" cy="71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   V	      K	         Q</a:t>
                  </a:r>
                  <a:endParaRPr lang="zh-CN" altLang="en-US" sz="11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cxnSp>
              <p:nvCxnSpPr>
                <p:cNvPr id="185" name="连接符: 肘形 184"/>
                <p:cNvCxnSpPr>
                  <a:stCxn id="168" idx="2"/>
                  <a:endCxn id="170" idx="2"/>
                </p:cNvCxnSpPr>
                <p:nvPr/>
              </p:nvCxnSpPr>
              <p:spPr>
                <a:xfrm rot="5400000" flipH="1">
                  <a:off x="5176037" y="4347058"/>
                  <a:ext cx="172071" cy="1077915"/>
                </a:xfrm>
                <a:prstGeom prst="bentConnector3">
                  <a:avLst>
                    <a:gd name="adj1" fmla="val -225111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连接符: 肘形 185"/>
                <p:cNvCxnSpPr>
                  <a:stCxn id="168" idx="2"/>
                  <a:endCxn id="171" idx="2"/>
                </p:cNvCxnSpPr>
                <p:nvPr/>
              </p:nvCxnSpPr>
              <p:spPr>
                <a:xfrm rot="5400000" flipH="1" flipV="1">
                  <a:off x="6255867" y="4345142"/>
                  <a:ext cx="172071" cy="1081746"/>
                </a:xfrm>
                <a:prstGeom prst="bentConnector3">
                  <a:avLst>
                    <a:gd name="adj1" fmla="val -22585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箭头连接符 187"/>
                <p:cNvCxnSpPr>
                  <a:stCxn id="175" idx="0"/>
                </p:cNvCxnSpPr>
                <p:nvPr/>
              </p:nvCxnSpPr>
              <p:spPr>
                <a:xfrm flipH="1" flipV="1">
                  <a:off x="5790704" y="1016826"/>
                  <a:ext cx="10325" cy="77591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组合 141"/>
              <p:cNvGrpSpPr/>
              <p:nvPr/>
            </p:nvGrpSpPr>
            <p:grpSpPr>
              <a:xfrm>
                <a:off x="3912623" y="1483551"/>
                <a:ext cx="3381743" cy="4149091"/>
                <a:chOff x="4110158" y="822960"/>
                <a:chExt cx="3381743" cy="4149091"/>
              </a:xfrm>
            </p:grpSpPr>
            <p:sp>
              <p:nvSpPr>
                <p:cNvPr id="147" name="矩形: 圆角 146"/>
                <p:cNvSpPr/>
                <p:nvPr/>
              </p:nvSpPr>
              <p:spPr>
                <a:xfrm>
                  <a:off x="4110158" y="1574119"/>
                  <a:ext cx="3381743" cy="3397931"/>
                </a:xfrm>
                <a:prstGeom prst="roundRect">
                  <a:avLst>
                    <a:gd name="adj" fmla="val 6424"/>
                  </a:avLst>
                </a:prstGeom>
                <a:solidFill>
                  <a:srgbClr val="C5BEDF">
                    <a:alpha val="95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48" name="矩形: 圆角 147"/>
                <p:cNvSpPr/>
                <p:nvPr/>
              </p:nvSpPr>
              <p:spPr>
                <a:xfrm>
                  <a:off x="5342758" y="4455014"/>
                  <a:ext cx="920375" cy="352385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49" name="矩形: 圆角 148"/>
                <p:cNvSpPr/>
                <p:nvPr/>
              </p:nvSpPr>
              <p:spPr>
                <a:xfrm>
                  <a:off x="4262927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50" name="矩形: 圆角 149"/>
                <p:cNvSpPr/>
                <p:nvPr/>
              </p:nvSpPr>
              <p:spPr>
                <a:xfrm>
                  <a:off x="6422588" y="4450903"/>
                  <a:ext cx="920375" cy="349076"/>
                </a:xfrm>
                <a:prstGeom prst="roundRect">
                  <a:avLst/>
                </a:prstGeom>
                <a:solidFill>
                  <a:srgbClr val="E8EEEB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线性层</a:t>
                  </a:r>
                  <a:endParaRPr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51" name="矩形: 圆角 150"/>
                <p:cNvSpPr/>
                <p:nvPr/>
              </p:nvSpPr>
              <p:spPr>
                <a:xfrm>
                  <a:off x="5656384" y="3748259"/>
                  <a:ext cx="13729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sp>
              <p:nvSpPr>
                <p:cNvPr id="152" name="矩形: 圆角 151"/>
                <p:cNvSpPr/>
                <p:nvPr/>
              </p:nvSpPr>
              <p:spPr>
                <a:xfrm>
                  <a:off x="5656384" y="3256983"/>
                  <a:ext cx="1372940" cy="349076"/>
                </a:xfrm>
                <a:prstGeom prst="roundRect">
                  <a:avLst/>
                </a:prstGeom>
                <a:solidFill>
                  <a:srgbClr val="FDF9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比例缩小</a:t>
                  </a:r>
                </a:p>
              </p:txBody>
            </p:sp>
            <p:sp>
              <p:nvSpPr>
                <p:cNvPr id="153" name="矩形: 圆角 152"/>
                <p:cNvSpPr/>
                <p:nvPr/>
              </p:nvSpPr>
              <p:spPr>
                <a:xfrm>
                  <a:off x="5656384" y="2325823"/>
                  <a:ext cx="1372940" cy="349076"/>
                </a:xfrm>
                <a:prstGeom prst="roundRect">
                  <a:avLst/>
                </a:prstGeom>
                <a:solidFill>
                  <a:srgbClr val="CCE7C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100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Softmax</a:t>
                  </a:r>
                  <a:endParaRPr lang="zh-CN" altLang="en-US" sz="11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sp>
              <p:nvSpPr>
                <p:cNvPr id="154" name="矩形: 圆角 153"/>
                <p:cNvSpPr/>
                <p:nvPr/>
              </p:nvSpPr>
              <p:spPr>
                <a:xfrm>
                  <a:off x="4607709" y="1792738"/>
                  <a:ext cx="2386640" cy="349076"/>
                </a:xfrm>
                <a:prstGeom prst="roundRect">
                  <a:avLst/>
                </a:prstGeom>
                <a:solidFill>
                  <a:srgbClr val="C5BEDF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矩阵乘法</a:t>
                  </a:r>
                </a:p>
              </p:txBody>
            </p:sp>
            <p:cxnSp>
              <p:nvCxnSpPr>
                <p:cNvPr id="155" name="直接箭头连接符 154"/>
                <p:cNvCxnSpPr>
                  <a:stCxn id="153" idx="0"/>
                </p:cNvCxnSpPr>
                <p:nvPr/>
              </p:nvCxnSpPr>
              <p:spPr>
                <a:xfrm flipH="1" flipV="1">
                  <a:off x="6342852" y="2143624"/>
                  <a:ext cx="2" cy="18219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箭头连接符 155"/>
                <p:cNvCxnSpPr>
                  <a:stCxn id="149" idx="0"/>
                </p:cNvCxnSpPr>
                <p:nvPr/>
              </p:nvCxnSpPr>
              <p:spPr>
                <a:xfrm flipV="1">
                  <a:off x="4723115" y="2153122"/>
                  <a:ext cx="0" cy="22977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箭头连接符 156"/>
                <p:cNvCxnSpPr>
                  <a:stCxn id="148" idx="0"/>
                </p:cNvCxnSpPr>
                <p:nvPr/>
              </p:nvCxnSpPr>
              <p:spPr>
                <a:xfrm flipV="1">
                  <a:off x="5802946" y="4106759"/>
                  <a:ext cx="0" cy="34825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157"/>
                <p:cNvCxnSpPr>
                  <a:stCxn id="150" idx="0"/>
                </p:cNvCxnSpPr>
                <p:nvPr/>
              </p:nvCxnSpPr>
              <p:spPr>
                <a:xfrm flipV="1">
                  <a:off x="6882776" y="4106759"/>
                  <a:ext cx="2767" cy="34414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矩形: 圆角 158"/>
                <p:cNvSpPr/>
                <p:nvPr/>
              </p:nvSpPr>
              <p:spPr>
                <a:xfrm>
                  <a:off x="5656382" y="2782532"/>
                  <a:ext cx="1372939" cy="349076"/>
                </a:xfrm>
                <a:prstGeom prst="roundRect">
                  <a:avLst/>
                </a:prstGeom>
                <a:solidFill>
                  <a:srgbClr val="FACCE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掩码处理</a:t>
                  </a:r>
                </a:p>
              </p:txBody>
            </p:sp>
            <p:cxnSp>
              <p:nvCxnSpPr>
                <p:cNvPr id="160" name="直接连接符 159"/>
                <p:cNvCxnSpPr>
                  <a:stCxn id="159" idx="0"/>
                  <a:endCxn id="153" idx="2"/>
                </p:cNvCxnSpPr>
                <p:nvPr/>
              </p:nvCxnSpPr>
              <p:spPr>
                <a:xfrm flipV="1">
                  <a:off x="6342852" y="2674899"/>
                  <a:ext cx="2" cy="107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/>
                <p:cNvCxnSpPr>
                  <a:stCxn id="152" idx="0"/>
                  <a:endCxn id="159" idx="2"/>
                </p:cNvCxnSpPr>
                <p:nvPr/>
              </p:nvCxnSpPr>
              <p:spPr>
                <a:xfrm flipH="1" flipV="1">
                  <a:off x="6342852" y="3131608"/>
                  <a:ext cx="2" cy="1253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>
                  <a:stCxn id="151" idx="0"/>
                  <a:endCxn id="152" idx="2"/>
                </p:cNvCxnSpPr>
                <p:nvPr/>
              </p:nvCxnSpPr>
              <p:spPr>
                <a:xfrm flipV="1">
                  <a:off x="6342854" y="3606059"/>
                  <a:ext cx="0" cy="142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文本框 162"/>
                <p:cNvSpPr txBox="1"/>
                <p:nvPr/>
              </p:nvSpPr>
              <p:spPr>
                <a:xfrm>
                  <a:off x="4523634" y="4105858"/>
                  <a:ext cx="2940505" cy="4342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100" dirty="0">
                      <a:latin typeface="Times New Roman" panose="02020603050405020304" pitchFamily="18" charset="0"/>
                      <a:ea typeface="仿宋" panose="02010609060101010101" pitchFamily="49" charset="-122"/>
                    </a:rPr>
                    <a:t>   V	      K	     Q</a:t>
                  </a:r>
                  <a:endParaRPr lang="zh-CN" altLang="en-US" sz="11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  <p:cxnSp>
              <p:nvCxnSpPr>
                <p:cNvPr id="164" name="连接符: 肘形 163"/>
                <p:cNvCxnSpPr>
                  <a:stCxn id="147" idx="2"/>
                  <a:endCxn id="149" idx="2"/>
                </p:cNvCxnSpPr>
                <p:nvPr/>
              </p:nvCxnSpPr>
              <p:spPr>
                <a:xfrm rot="5400000" flipH="1">
                  <a:off x="5176037" y="4347058"/>
                  <a:ext cx="172071" cy="1077915"/>
                </a:xfrm>
                <a:prstGeom prst="bentConnector3">
                  <a:avLst>
                    <a:gd name="adj1" fmla="val -225111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连接符: 肘形 164"/>
                <p:cNvCxnSpPr>
                  <a:stCxn id="147" idx="2"/>
                  <a:endCxn id="150" idx="2"/>
                </p:cNvCxnSpPr>
                <p:nvPr/>
              </p:nvCxnSpPr>
              <p:spPr>
                <a:xfrm rot="5400000" flipH="1" flipV="1">
                  <a:off x="6255867" y="4345142"/>
                  <a:ext cx="172071" cy="1081746"/>
                </a:xfrm>
                <a:prstGeom prst="bentConnector3">
                  <a:avLst>
                    <a:gd name="adj1" fmla="val -22585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箭头连接符 166"/>
                <p:cNvCxnSpPr>
                  <a:stCxn id="154" idx="0"/>
                </p:cNvCxnSpPr>
                <p:nvPr/>
              </p:nvCxnSpPr>
              <p:spPr>
                <a:xfrm flipV="1">
                  <a:off x="5801029" y="822960"/>
                  <a:ext cx="0" cy="9697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3" name="直接箭头连接符 142"/>
              <p:cNvCxnSpPr>
                <a:stCxn id="147" idx="3"/>
              </p:cNvCxnSpPr>
              <p:nvPr/>
            </p:nvCxnSpPr>
            <p:spPr>
              <a:xfrm flipV="1">
                <a:off x="7294365" y="3636993"/>
                <a:ext cx="173533" cy="2966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/>
              <p:cNvSpPr txBox="1"/>
              <p:nvPr/>
            </p:nvSpPr>
            <p:spPr>
              <a:xfrm>
                <a:off x="7409180" y="3658787"/>
                <a:ext cx="320308" cy="4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Times New Roman" panose="02020603050405020304" pitchFamily="18" charset="0"/>
                    <a:ea typeface="仿宋" panose="02010609060101010101" pitchFamily="49" charset="-122"/>
                  </a:rPr>
                  <a:t>h</a:t>
                </a:r>
                <a:endParaRPr lang="zh-CN" altLang="en-US" sz="11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p:grpSp>
        <p:cxnSp>
          <p:nvCxnSpPr>
            <p:cNvPr id="238" name="直接箭头连接符 237"/>
            <p:cNvCxnSpPr>
              <a:endCxn id="148" idx="2"/>
            </p:cNvCxnSpPr>
            <p:nvPr/>
          </p:nvCxnSpPr>
          <p:spPr>
            <a:xfrm flipV="1">
              <a:off x="6029454" y="4785432"/>
              <a:ext cx="1519" cy="3188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 flipH="1">
              <a:off x="6040606" y="5004295"/>
              <a:ext cx="106935" cy="1055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endCxn id="128" idx="0"/>
            </p:cNvCxnSpPr>
            <p:nvPr/>
          </p:nvCxnSpPr>
          <p:spPr>
            <a:xfrm>
              <a:off x="6112521" y="5036371"/>
              <a:ext cx="1833" cy="482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矩形: 圆角 271"/>
            <p:cNvSpPr/>
            <p:nvPr/>
          </p:nvSpPr>
          <p:spPr>
            <a:xfrm>
              <a:off x="4429957" y="1498499"/>
              <a:ext cx="3251976" cy="391688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9" name="文本框 228"/>
          <p:cNvSpPr txBox="1"/>
          <p:nvPr/>
        </p:nvSpPr>
        <p:spPr>
          <a:xfrm>
            <a:off x="1230449" y="6463397"/>
            <a:ext cx="189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(a)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前馈模块架构</a:t>
            </a:r>
          </a:p>
        </p:txBody>
      </p:sp>
      <p:sp>
        <p:nvSpPr>
          <p:cNvPr id="231" name="文本框 230"/>
          <p:cNvSpPr txBox="1"/>
          <p:nvPr/>
        </p:nvSpPr>
        <p:spPr>
          <a:xfrm>
            <a:off x="4819781" y="6467905"/>
            <a:ext cx="2883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(b)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多头自注意力模块架构</a:t>
            </a:r>
          </a:p>
        </p:txBody>
      </p:sp>
      <p:sp>
        <p:nvSpPr>
          <p:cNvPr id="232" name="文本框 231"/>
          <p:cNvSpPr txBox="1"/>
          <p:nvPr/>
        </p:nvSpPr>
        <p:spPr>
          <a:xfrm>
            <a:off x="9064576" y="6441614"/>
            <a:ext cx="189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卷积模块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架构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7287712" y="464881"/>
            <a:ext cx="4146551" cy="5420772"/>
          </a:xfrm>
          <a:prstGeom prst="roundRect">
            <a:avLst>
              <a:gd name="adj" fmla="val 7208"/>
            </a:avLst>
          </a:prstGeom>
          <a:solidFill>
            <a:srgbClr val="F3F3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7875146" y="4966267"/>
            <a:ext cx="2996372" cy="596418"/>
          </a:xfrm>
          <a:prstGeom prst="roundRect">
            <a:avLst>
              <a:gd name="adj" fmla="val 7208"/>
            </a:avLst>
          </a:prstGeom>
          <a:solidFill>
            <a:srgbClr val="FFE2B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掩码多头自注意力机制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7873651" y="4257967"/>
            <a:ext cx="2993810" cy="515797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7867681" y="2397241"/>
            <a:ext cx="2993810" cy="515797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15" name="直接连接符 14"/>
          <p:cNvCxnSpPr>
            <a:stCxn id="4" idx="0"/>
            <a:endCxn id="13" idx="2"/>
          </p:cNvCxnSpPr>
          <p:nvPr/>
        </p:nvCxnSpPr>
        <p:spPr>
          <a:xfrm flipH="1" flipV="1">
            <a:off x="9370556" y="4773764"/>
            <a:ext cx="2776" cy="19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5" idx="0"/>
            <a:endCxn id="14" idx="2"/>
          </p:cNvCxnSpPr>
          <p:nvPr/>
        </p:nvCxnSpPr>
        <p:spPr>
          <a:xfrm flipH="1" flipV="1">
            <a:off x="9364586" y="2913038"/>
            <a:ext cx="829" cy="137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4" idx="2"/>
            <a:endCxn id="13" idx="3"/>
          </p:cNvCxnSpPr>
          <p:nvPr/>
        </p:nvCxnSpPr>
        <p:spPr>
          <a:xfrm rot="5400000" flipH="1" flipV="1">
            <a:off x="9596986" y="4292211"/>
            <a:ext cx="1046819" cy="1494129"/>
          </a:xfrm>
          <a:prstGeom prst="bentConnector4">
            <a:avLst>
              <a:gd name="adj1" fmla="val -15976"/>
              <a:gd name="adj2" fmla="val 115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/>
          <p:cNvCxnSpPr/>
          <p:nvPr/>
        </p:nvCxnSpPr>
        <p:spPr>
          <a:xfrm flipV="1">
            <a:off x="9386033" y="2655139"/>
            <a:ext cx="1486276" cy="1433845"/>
          </a:xfrm>
          <a:prstGeom prst="bentConnector3">
            <a:avLst>
              <a:gd name="adj1" fmla="val 1146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7867680" y="3050567"/>
            <a:ext cx="2995471" cy="515796"/>
          </a:xfrm>
          <a:prstGeom prst="roundRect">
            <a:avLst/>
          </a:prstGeom>
          <a:solidFill>
            <a:srgbClr val="FFE2B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多头自注意力机制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7856245" y="1513021"/>
            <a:ext cx="3009487" cy="499764"/>
          </a:xfrm>
          <a:prstGeom prst="roundRect">
            <a:avLst/>
          </a:prstGeom>
          <a:solidFill>
            <a:srgbClr val="C2E8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7856245" y="702319"/>
            <a:ext cx="3009486" cy="515797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28" name="直接连接符 27"/>
          <p:cNvCxnSpPr>
            <a:stCxn id="26" idx="0"/>
            <a:endCxn id="27" idx="2"/>
          </p:cNvCxnSpPr>
          <p:nvPr/>
        </p:nvCxnSpPr>
        <p:spPr>
          <a:xfrm flipH="1" flipV="1">
            <a:off x="9360988" y="1218116"/>
            <a:ext cx="1" cy="294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0"/>
            <a:endCxn id="26" idx="2"/>
          </p:cNvCxnSpPr>
          <p:nvPr/>
        </p:nvCxnSpPr>
        <p:spPr>
          <a:xfrm flipH="1" flipV="1">
            <a:off x="9360989" y="2012785"/>
            <a:ext cx="3597" cy="384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4" idx="0"/>
            <a:endCxn id="27" idx="3"/>
          </p:cNvCxnSpPr>
          <p:nvPr/>
        </p:nvCxnSpPr>
        <p:spPr>
          <a:xfrm rot="5400000" flipH="1" flipV="1">
            <a:off x="9396647" y="928158"/>
            <a:ext cx="1437023" cy="1501145"/>
          </a:xfrm>
          <a:prstGeom prst="bentConnector4">
            <a:avLst>
              <a:gd name="adj1" fmla="val 11863"/>
              <a:gd name="adj2" fmla="val 115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13" idx="0"/>
          </p:cNvCxnSpPr>
          <p:nvPr/>
        </p:nvCxnSpPr>
        <p:spPr>
          <a:xfrm rot="5400000" flipH="1" flipV="1">
            <a:off x="9362603" y="3575428"/>
            <a:ext cx="690493" cy="674586"/>
          </a:xfrm>
          <a:prstGeom prst="bentConnector3">
            <a:avLst>
              <a:gd name="adj1" fmla="val 4545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8652958" y="3566363"/>
            <a:ext cx="0" cy="294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圆角 121"/>
          <p:cNvSpPr/>
          <p:nvPr/>
        </p:nvSpPr>
        <p:spPr>
          <a:xfrm>
            <a:off x="2111831" y="5229523"/>
            <a:ext cx="1433269" cy="510501"/>
          </a:xfrm>
          <a:prstGeom prst="roundRect">
            <a:avLst>
              <a:gd name="adj" fmla="val 9749"/>
            </a:avLst>
          </a:prstGeom>
          <a:solidFill>
            <a:srgbClr val="FCE0E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嵌入层</a:t>
            </a:r>
          </a:p>
        </p:txBody>
      </p:sp>
      <p:grpSp>
        <p:nvGrpSpPr>
          <p:cNvPr id="123" name="组合 122"/>
          <p:cNvGrpSpPr/>
          <p:nvPr/>
        </p:nvGrpSpPr>
        <p:grpSpPr>
          <a:xfrm>
            <a:off x="2070034" y="4620658"/>
            <a:ext cx="391329" cy="398172"/>
            <a:chOff x="4688600" y="2670429"/>
            <a:chExt cx="540049" cy="625093"/>
          </a:xfrm>
        </p:grpSpPr>
        <p:sp>
          <p:nvSpPr>
            <p:cNvPr id="124" name="椭圆 123"/>
            <p:cNvSpPr/>
            <p:nvPr/>
          </p:nvSpPr>
          <p:spPr>
            <a:xfrm>
              <a:off x="4688601" y="2670429"/>
              <a:ext cx="540048" cy="62509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25" name="弧形 124"/>
            <p:cNvSpPr/>
            <p:nvPr/>
          </p:nvSpPr>
          <p:spPr>
            <a:xfrm>
              <a:off x="4688600" y="2917824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26" name="弧形 125"/>
            <p:cNvSpPr/>
            <p:nvPr/>
          </p:nvSpPr>
          <p:spPr>
            <a:xfrm rot="10800000">
              <a:off x="4958599" y="2916300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128" name="直接箭头连接符 127"/>
          <p:cNvCxnSpPr>
            <a:stCxn id="124" idx="6"/>
            <a:endCxn id="417" idx="2"/>
          </p:cNvCxnSpPr>
          <p:nvPr/>
        </p:nvCxnSpPr>
        <p:spPr>
          <a:xfrm flipV="1">
            <a:off x="2461363" y="4813283"/>
            <a:ext cx="216170" cy="6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22" idx="0"/>
            <a:endCxn id="417" idx="4"/>
          </p:cNvCxnSpPr>
          <p:nvPr/>
        </p:nvCxnSpPr>
        <p:spPr>
          <a:xfrm flipH="1" flipV="1">
            <a:off x="2828465" y="4959561"/>
            <a:ext cx="1" cy="269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1926706" y="6031283"/>
            <a:ext cx="18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已生成输出序列</a:t>
            </a:r>
          </a:p>
        </p:txBody>
      </p:sp>
      <p:cxnSp>
        <p:nvCxnSpPr>
          <p:cNvPr id="131" name="直接箭头连接符 130"/>
          <p:cNvCxnSpPr>
            <a:stCxn id="130" idx="0"/>
            <a:endCxn id="122" idx="2"/>
          </p:cNvCxnSpPr>
          <p:nvPr/>
        </p:nvCxnSpPr>
        <p:spPr>
          <a:xfrm flipV="1">
            <a:off x="2828466" y="5740024"/>
            <a:ext cx="0" cy="291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254565" y="4668548"/>
            <a:ext cx="15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相对位置编码</a:t>
            </a:r>
          </a:p>
        </p:txBody>
      </p:sp>
      <p:cxnSp>
        <p:nvCxnSpPr>
          <p:cNvPr id="242" name="直接连接符 241"/>
          <p:cNvCxnSpPr>
            <a:endCxn id="4" idx="2"/>
          </p:cNvCxnSpPr>
          <p:nvPr/>
        </p:nvCxnSpPr>
        <p:spPr>
          <a:xfrm flipV="1">
            <a:off x="9373332" y="5562685"/>
            <a:ext cx="0" cy="77336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文本框 370"/>
          <p:cNvSpPr txBox="1"/>
          <p:nvPr/>
        </p:nvSpPr>
        <p:spPr>
          <a:xfrm>
            <a:off x="8465563" y="3547975"/>
            <a:ext cx="29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   V          K         Q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07" name="矩形: 圆角 406"/>
          <p:cNvSpPr/>
          <p:nvPr/>
        </p:nvSpPr>
        <p:spPr>
          <a:xfrm>
            <a:off x="1632890" y="3160499"/>
            <a:ext cx="2396245" cy="446665"/>
          </a:xfrm>
          <a:prstGeom prst="roundRect">
            <a:avLst>
              <a:gd name="adj" fmla="val 7208"/>
            </a:avLst>
          </a:prstGeom>
          <a:solidFill>
            <a:srgbClr val="F3F3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多头自注意力模块</a:t>
            </a:r>
          </a:p>
        </p:txBody>
      </p:sp>
      <p:sp>
        <p:nvSpPr>
          <p:cNvPr id="417" name="椭圆 416"/>
          <p:cNvSpPr/>
          <p:nvPr/>
        </p:nvSpPr>
        <p:spPr>
          <a:xfrm>
            <a:off x="2677533" y="4667005"/>
            <a:ext cx="301863" cy="292556"/>
          </a:xfrm>
          <a:prstGeom prst="ellipse">
            <a:avLst/>
          </a:prstGeom>
          <a:solidFill>
            <a:srgbClr val="D9E7F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22" name="矩形: 圆角 421"/>
          <p:cNvSpPr/>
          <p:nvPr/>
        </p:nvSpPr>
        <p:spPr>
          <a:xfrm>
            <a:off x="1632889" y="3967145"/>
            <a:ext cx="2396245" cy="446665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24" name="直接箭头连接符 423"/>
          <p:cNvCxnSpPr>
            <a:stCxn id="417" idx="0"/>
            <a:endCxn id="422" idx="2"/>
          </p:cNvCxnSpPr>
          <p:nvPr/>
        </p:nvCxnSpPr>
        <p:spPr>
          <a:xfrm flipV="1">
            <a:off x="2828465" y="4413810"/>
            <a:ext cx="2547" cy="253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>
            <a:stCxn id="422" idx="0"/>
            <a:endCxn id="407" idx="2"/>
          </p:cNvCxnSpPr>
          <p:nvPr/>
        </p:nvCxnSpPr>
        <p:spPr>
          <a:xfrm flipV="1">
            <a:off x="2831012" y="3607164"/>
            <a:ext cx="1" cy="359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/>
          <p:cNvSpPr/>
          <p:nvPr/>
        </p:nvSpPr>
        <p:spPr>
          <a:xfrm>
            <a:off x="1632129" y="2255072"/>
            <a:ext cx="2397005" cy="515797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32" name="直接箭头连接符 431"/>
          <p:cNvCxnSpPr>
            <a:stCxn id="407" idx="0"/>
            <a:endCxn id="428" idx="2"/>
          </p:cNvCxnSpPr>
          <p:nvPr/>
        </p:nvCxnSpPr>
        <p:spPr>
          <a:xfrm flipH="1" flipV="1">
            <a:off x="2830632" y="2770869"/>
            <a:ext cx="381" cy="389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连接符: 肘形 435"/>
          <p:cNvCxnSpPr>
            <a:stCxn id="407" idx="2"/>
            <a:endCxn id="428" idx="3"/>
          </p:cNvCxnSpPr>
          <p:nvPr/>
        </p:nvCxnSpPr>
        <p:spPr>
          <a:xfrm rot="5400000" flipH="1" flipV="1">
            <a:off x="2882976" y="2461007"/>
            <a:ext cx="1094193" cy="1198121"/>
          </a:xfrm>
          <a:prstGeom prst="bentConnector4">
            <a:avLst>
              <a:gd name="adj1" fmla="val -20892"/>
              <a:gd name="adj2" fmla="val 14008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: 圆角 436"/>
          <p:cNvSpPr/>
          <p:nvPr/>
        </p:nvSpPr>
        <p:spPr>
          <a:xfrm>
            <a:off x="1632130" y="1415069"/>
            <a:ext cx="2397004" cy="499764"/>
          </a:xfrm>
          <a:prstGeom prst="roundRect">
            <a:avLst/>
          </a:prstGeom>
          <a:solidFill>
            <a:srgbClr val="C2E8F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438" name="矩形: 圆角 437"/>
          <p:cNvSpPr/>
          <p:nvPr/>
        </p:nvSpPr>
        <p:spPr>
          <a:xfrm>
            <a:off x="1632129" y="606716"/>
            <a:ext cx="2397005" cy="515797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40" name="直接箭头连接符 439"/>
          <p:cNvCxnSpPr>
            <a:stCxn id="428" idx="0"/>
            <a:endCxn id="437" idx="2"/>
          </p:cNvCxnSpPr>
          <p:nvPr/>
        </p:nvCxnSpPr>
        <p:spPr>
          <a:xfrm flipV="1">
            <a:off x="2830632" y="1914833"/>
            <a:ext cx="0" cy="3402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箭头连接符 441"/>
          <p:cNvCxnSpPr>
            <a:stCxn id="437" idx="0"/>
            <a:endCxn id="438" idx="2"/>
          </p:cNvCxnSpPr>
          <p:nvPr/>
        </p:nvCxnSpPr>
        <p:spPr>
          <a:xfrm flipV="1">
            <a:off x="2830632" y="1122513"/>
            <a:ext cx="0" cy="292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连接符: 肘形 443"/>
          <p:cNvCxnSpPr>
            <a:stCxn id="437" idx="2"/>
            <a:endCxn id="438" idx="3"/>
          </p:cNvCxnSpPr>
          <p:nvPr/>
        </p:nvCxnSpPr>
        <p:spPr>
          <a:xfrm rot="5400000" flipH="1" flipV="1">
            <a:off x="2904774" y="790473"/>
            <a:ext cx="1050218" cy="1198502"/>
          </a:xfrm>
          <a:prstGeom prst="bentConnector4">
            <a:avLst>
              <a:gd name="adj1" fmla="val -21767"/>
              <a:gd name="adj2" fmla="val 1426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文本框 460"/>
          <p:cNvSpPr txBox="1"/>
          <p:nvPr/>
        </p:nvSpPr>
        <p:spPr>
          <a:xfrm>
            <a:off x="282847" y="3629030"/>
            <a:ext cx="13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编码器输出</a:t>
            </a:r>
          </a:p>
        </p:txBody>
      </p:sp>
      <p:cxnSp>
        <p:nvCxnSpPr>
          <p:cNvPr id="463" name="连接符: 肘形 462"/>
          <p:cNvCxnSpPr>
            <a:stCxn id="461" idx="0"/>
            <a:endCxn id="407" idx="1"/>
          </p:cNvCxnSpPr>
          <p:nvPr/>
        </p:nvCxnSpPr>
        <p:spPr>
          <a:xfrm rot="5400000" flipH="1" flipV="1">
            <a:off x="1170203" y="3166343"/>
            <a:ext cx="245198" cy="6801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文本框 463"/>
          <p:cNvSpPr txBox="1"/>
          <p:nvPr/>
        </p:nvSpPr>
        <p:spPr>
          <a:xfrm>
            <a:off x="5900248" y="3446521"/>
            <a:ext cx="13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编码器输出</a:t>
            </a:r>
          </a:p>
        </p:txBody>
      </p:sp>
      <p:cxnSp>
        <p:nvCxnSpPr>
          <p:cNvPr id="466" name="连接符: 肘形 465"/>
          <p:cNvCxnSpPr>
            <a:stCxn id="464" idx="2"/>
            <a:endCxn id="25" idx="2"/>
          </p:cNvCxnSpPr>
          <p:nvPr/>
        </p:nvCxnSpPr>
        <p:spPr>
          <a:xfrm rot="5400000" flipH="1" flipV="1">
            <a:off x="7843020" y="2293457"/>
            <a:ext cx="249490" cy="2795301"/>
          </a:xfrm>
          <a:prstGeom prst="bentConnector3">
            <a:avLst>
              <a:gd name="adj1" fmla="val -2029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矩形 476"/>
          <p:cNvSpPr/>
          <p:nvPr/>
        </p:nvSpPr>
        <p:spPr>
          <a:xfrm>
            <a:off x="1528733" y="3058888"/>
            <a:ext cx="2919765" cy="64661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矩形 477"/>
          <p:cNvSpPr/>
          <p:nvPr/>
        </p:nvSpPr>
        <p:spPr>
          <a:xfrm>
            <a:off x="7156094" y="344443"/>
            <a:ext cx="4397166" cy="568683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文本框 483"/>
              <p:cNvSpPr txBox="1"/>
              <p:nvPr/>
            </p:nvSpPr>
            <p:spPr>
              <a:xfrm>
                <a:off x="4000445" y="3196015"/>
                <a:ext cx="54600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4" name="文本框 4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45" y="3196015"/>
                <a:ext cx="54600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6" t="-16" r="89" b="12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487242" y="782633"/>
            <a:ext cx="3260518" cy="3987985"/>
          </a:xfrm>
          <a:prstGeom prst="roundRect">
            <a:avLst>
              <a:gd name="adj" fmla="val 7208"/>
            </a:avLst>
          </a:prstGeom>
          <a:solidFill>
            <a:srgbClr val="F3F3F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929460" y="4087630"/>
            <a:ext cx="2356109" cy="438776"/>
          </a:xfrm>
          <a:prstGeom prst="roundRect">
            <a:avLst>
              <a:gd name="adj" fmla="val 7208"/>
            </a:avLst>
          </a:prstGeom>
          <a:solidFill>
            <a:srgbClr val="FFE2BB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掩码多头自注意力机制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5928284" y="3566544"/>
            <a:ext cx="2354094" cy="379465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923590" y="2197635"/>
            <a:ext cx="2354094" cy="379465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15" name="直接连接符 14"/>
          <p:cNvCxnSpPr>
            <a:stCxn id="4" idx="0"/>
            <a:endCxn id="13" idx="2"/>
          </p:cNvCxnSpPr>
          <p:nvPr/>
        </p:nvCxnSpPr>
        <p:spPr>
          <a:xfrm flipH="1" flipV="1">
            <a:off x="7105331" y="3946009"/>
            <a:ext cx="2183" cy="141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5" idx="0"/>
            <a:endCxn id="14" idx="2"/>
          </p:cNvCxnSpPr>
          <p:nvPr/>
        </p:nvCxnSpPr>
        <p:spPr>
          <a:xfrm flipH="1" flipV="1">
            <a:off x="7100637" y="2577098"/>
            <a:ext cx="652" cy="10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4" idx="2"/>
            <a:endCxn id="13" idx="3"/>
          </p:cNvCxnSpPr>
          <p:nvPr/>
        </p:nvCxnSpPr>
        <p:spPr>
          <a:xfrm rot="5400000" flipH="1" flipV="1">
            <a:off x="7309881" y="3553909"/>
            <a:ext cx="770130" cy="1174864"/>
          </a:xfrm>
          <a:prstGeom prst="bentConnector4">
            <a:avLst>
              <a:gd name="adj1" fmla="val -15976"/>
              <a:gd name="adj2" fmla="val 115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/>
          <p:cNvCxnSpPr/>
          <p:nvPr/>
        </p:nvCxnSpPr>
        <p:spPr>
          <a:xfrm flipV="1">
            <a:off x="7117502" y="2387366"/>
            <a:ext cx="1168689" cy="1054860"/>
          </a:xfrm>
          <a:prstGeom prst="bentConnector3">
            <a:avLst>
              <a:gd name="adj1" fmla="val 1168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5923589" y="2678277"/>
            <a:ext cx="2355401" cy="379464"/>
          </a:xfrm>
          <a:prstGeom prst="roundRect">
            <a:avLst/>
          </a:prstGeom>
          <a:solidFill>
            <a:srgbClr val="FFE2BB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多头自注意力机制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5914598" y="1547126"/>
            <a:ext cx="2366422" cy="367669"/>
          </a:xfrm>
          <a:prstGeom prst="roundRect">
            <a:avLst/>
          </a:prstGeom>
          <a:solidFill>
            <a:srgbClr val="C2E8F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5914598" y="950704"/>
            <a:ext cx="2366421" cy="379465"/>
          </a:xfrm>
          <a:prstGeom prst="roundRect">
            <a:avLst/>
          </a:prstGeom>
          <a:solidFill>
            <a:srgbClr val="F2F4C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28" name="直接连接符 27"/>
          <p:cNvCxnSpPr>
            <a:stCxn id="26" idx="0"/>
            <a:endCxn id="27" idx="2"/>
          </p:cNvCxnSpPr>
          <p:nvPr/>
        </p:nvCxnSpPr>
        <p:spPr>
          <a:xfrm flipH="1" flipV="1">
            <a:off x="7097809" y="1330169"/>
            <a:ext cx="1" cy="216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0"/>
            <a:endCxn id="26" idx="2"/>
          </p:cNvCxnSpPr>
          <p:nvPr/>
        </p:nvCxnSpPr>
        <p:spPr>
          <a:xfrm flipH="1" flipV="1">
            <a:off x="7097809" y="1914796"/>
            <a:ext cx="2829" cy="282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4" idx="0"/>
            <a:endCxn id="27" idx="3"/>
          </p:cNvCxnSpPr>
          <p:nvPr/>
        </p:nvCxnSpPr>
        <p:spPr>
          <a:xfrm rot="5400000" flipH="1" flipV="1">
            <a:off x="7162230" y="1078846"/>
            <a:ext cx="1057197" cy="1180381"/>
          </a:xfrm>
          <a:prstGeom prst="bentConnector4">
            <a:avLst>
              <a:gd name="adj1" fmla="val 11863"/>
              <a:gd name="adj2" fmla="val 115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13" idx="0"/>
          </p:cNvCxnSpPr>
          <p:nvPr/>
        </p:nvCxnSpPr>
        <p:spPr>
          <a:xfrm rot="5400000" flipH="1" flipV="1">
            <a:off x="7116560" y="3047331"/>
            <a:ext cx="507986" cy="530441"/>
          </a:xfrm>
          <a:prstGeom prst="bentConnector3">
            <a:avLst>
              <a:gd name="adj1" fmla="val 241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541070" y="3057741"/>
            <a:ext cx="0" cy="216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stCxn id="474" idx="0"/>
            <a:endCxn id="4" idx="2"/>
          </p:cNvCxnSpPr>
          <p:nvPr/>
        </p:nvCxnSpPr>
        <p:spPr>
          <a:xfrm flipV="1">
            <a:off x="7107138" y="4526406"/>
            <a:ext cx="377" cy="47859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连接符: 肘形 465"/>
          <p:cNvCxnSpPr>
            <a:stCxn id="5" idx="2"/>
            <a:endCxn id="25" idx="2"/>
          </p:cNvCxnSpPr>
          <p:nvPr/>
        </p:nvCxnSpPr>
        <p:spPr>
          <a:xfrm rot="16200000" flipH="1">
            <a:off x="5790958" y="1747060"/>
            <a:ext cx="14245" cy="2621361"/>
          </a:xfrm>
          <a:prstGeom prst="bentConnector3">
            <a:avLst>
              <a:gd name="adj1" fmla="val 1656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文本框 449"/>
          <p:cNvSpPr txBox="1"/>
          <p:nvPr/>
        </p:nvSpPr>
        <p:spPr>
          <a:xfrm>
            <a:off x="6172582" y="6119782"/>
            <a:ext cx="187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已生成输出序列</a:t>
            </a:r>
          </a:p>
        </p:txBody>
      </p:sp>
      <p:sp>
        <p:nvSpPr>
          <p:cNvPr id="467" name="矩形: 圆角 466"/>
          <p:cNvSpPr/>
          <p:nvPr/>
        </p:nvSpPr>
        <p:spPr>
          <a:xfrm>
            <a:off x="6544011" y="5497762"/>
            <a:ext cx="1127010" cy="375568"/>
          </a:xfrm>
          <a:prstGeom prst="roundRect">
            <a:avLst>
              <a:gd name="adj" fmla="val 9749"/>
            </a:avLst>
          </a:prstGeom>
          <a:solidFill>
            <a:srgbClr val="FCE0E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嵌入层</a:t>
            </a:r>
          </a:p>
        </p:txBody>
      </p:sp>
      <p:cxnSp>
        <p:nvCxnSpPr>
          <p:cNvPr id="472" name="直接箭头连接符 471"/>
          <p:cNvCxnSpPr>
            <a:stCxn id="467" idx="0"/>
            <a:endCxn id="474" idx="4"/>
          </p:cNvCxnSpPr>
          <p:nvPr/>
        </p:nvCxnSpPr>
        <p:spPr>
          <a:xfrm flipH="1" flipV="1">
            <a:off x="7107138" y="5220232"/>
            <a:ext cx="378" cy="277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椭圆 473"/>
          <p:cNvSpPr/>
          <p:nvPr/>
        </p:nvSpPr>
        <p:spPr>
          <a:xfrm>
            <a:off x="6988457" y="5005003"/>
            <a:ext cx="237361" cy="21522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476" name="直接箭头连接符 475"/>
          <p:cNvCxnSpPr>
            <a:stCxn id="450" idx="0"/>
            <a:endCxn id="467" idx="2"/>
          </p:cNvCxnSpPr>
          <p:nvPr/>
        </p:nvCxnSpPr>
        <p:spPr>
          <a:xfrm flipH="1" flipV="1">
            <a:off x="7107516" y="5873330"/>
            <a:ext cx="4687" cy="246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组合 229"/>
          <p:cNvGrpSpPr/>
          <p:nvPr/>
        </p:nvGrpSpPr>
        <p:grpSpPr>
          <a:xfrm>
            <a:off x="7398105" y="4966154"/>
            <a:ext cx="307710" cy="292930"/>
            <a:chOff x="4688600" y="2670429"/>
            <a:chExt cx="540049" cy="625093"/>
          </a:xfrm>
        </p:grpSpPr>
        <p:sp>
          <p:nvSpPr>
            <p:cNvPr id="231" name="椭圆 230"/>
            <p:cNvSpPr/>
            <p:nvPr/>
          </p:nvSpPr>
          <p:spPr>
            <a:xfrm>
              <a:off x="4688601" y="2670429"/>
              <a:ext cx="540048" cy="62509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232" name="弧形 231"/>
            <p:cNvSpPr/>
            <p:nvPr/>
          </p:nvSpPr>
          <p:spPr>
            <a:xfrm>
              <a:off x="4688600" y="2917824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233" name="弧形 232"/>
            <p:cNvSpPr/>
            <p:nvPr/>
          </p:nvSpPr>
          <p:spPr>
            <a:xfrm rot="10800000">
              <a:off x="4958599" y="2916300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234" name="直接连接符 233"/>
          <p:cNvCxnSpPr>
            <a:stCxn id="474" idx="6"/>
            <a:endCxn id="231" idx="2"/>
          </p:cNvCxnSpPr>
          <p:nvPr/>
        </p:nvCxnSpPr>
        <p:spPr>
          <a:xfrm>
            <a:off x="7225818" y="5112618"/>
            <a:ext cx="1722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文本框 239"/>
          <p:cNvSpPr txBox="1"/>
          <p:nvPr/>
        </p:nvSpPr>
        <p:spPr>
          <a:xfrm>
            <a:off x="7807985" y="4938689"/>
            <a:ext cx="939398" cy="5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相对位置编码</a:t>
            </a:r>
          </a:p>
        </p:txBody>
      </p:sp>
      <p:cxnSp>
        <p:nvCxnSpPr>
          <p:cNvPr id="2" name="直接箭头连接符 1"/>
          <p:cNvCxnSpPr>
            <a:stCxn id="27" idx="0"/>
            <a:endCxn id="451" idx="2"/>
          </p:cNvCxnSpPr>
          <p:nvPr/>
        </p:nvCxnSpPr>
        <p:spPr>
          <a:xfrm flipH="1" flipV="1">
            <a:off x="7097808" y="455387"/>
            <a:ext cx="1" cy="4953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/>
          <p:cNvSpPr txBox="1"/>
          <p:nvPr/>
        </p:nvSpPr>
        <p:spPr>
          <a:xfrm>
            <a:off x="6388736" y="110156"/>
            <a:ext cx="1418144" cy="34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解码器输出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3976" y="2470849"/>
            <a:ext cx="1331905" cy="5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MLP-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融合模块输出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858982" y="445161"/>
            <a:ext cx="3131127" cy="298383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1" y="608585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8" y="1493664"/>
            <a:ext cx="2337900" cy="15096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106161" y="3706087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8" y="4593592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06" y="1213815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38" y="2185391"/>
            <a:ext cx="2337900" cy="15096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364854" y="1644073"/>
            <a:ext cx="2114025" cy="1989756"/>
            <a:chOff x="9910620" y="1982450"/>
            <a:chExt cx="2114025" cy="1908980"/>
          </a:xfrm>
        </p:grpSpPr>
        <p:sp>
          <p:nvSpPr>
            <p:cNvPr id="10" name="文本框 9"/>
            <p:cNvSpPr txBox="1"/>
            <p:nvPr/>
          </p:nvSpPr>
          <p:spPr>
            <a:xfrm>
              <a:off x="9910620" y="1982450"/>
              <a:ext cx="1676330" cy="13878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88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📄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348315" y="2503604"/>
              <a:ext cx="1676330" cy="13878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88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📄 </a:t>
              </a:r>
            </a:p>
          </p:txBody>
        </p:sp>
      </p:grpSp>
      <p:cxnSp>
        <p:nvCxnSpPr>
          <p:cNvPr id="14" name="连接符: 肘形 13"/>
          <p:cNvCxnSpPr>
            <a:stCxn id="5" idx="3"/>
            <a:endCxn id="9" idx="1"/>
          </p:cNvCxnSpPr>
          <p:nvPr/>
        </p:nvCxnSpPr>
        <p:spPr>
          <a:xfrm>
            <a:off x="3799938" y="2248488"/>
            <a:ext cx="2355500" cy="6917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>
            <a:stCxn id="7" idx="3"/>
            <a:endCxn id="9" idx="1"/>
          </p:cNvCxnSpPr>
          <p:nvPr/>
        </p:nvCxnSpPr>
        <p:spPr>
          <a:xfrm flipV="1">
            <a:off x="3799938" y="2940215"/>
            <a:ext cx="2355500" cy="24082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3"/>
            <a:endCxn id="8" idx="1"/>
          </p:cNvCxnSpPr>
          <p:nvPr/>
        </p:nvCxnSpPr>
        <p:spPr>
          <a:xfrm>
            <a:off x="3444061" y="1363409"/>
            <a:ext cx="2368145" cy="6052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>
            <a:stCxn id="6" idx="3"/>
            <a:endCxn id="8" idx="1"/>
          </p:cNvCxnSpPr>
          <p:nvPr/>
        </p:nvCxnSpPr>
        <p:spPr>
          <a:xfrm flipV="1">
            <a:off x="3444061" y="1968639"/>
            <a:ext cx="2368145" cy="249227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060160" y="2390433"/>
            <a:ext cx="664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合并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493339" y="5215735"/>
            <a:ext cx="112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模型训练</a:t>
            </a:r>
          </a:p>
        </p:txBody>
      </p:sp>
      <p:cxnSp>
        <p:nvCxnSpPr>
          <p:cNvPr id="41" name="连接符: 肘形 40"/>
          <p:cNvCxnSpPr>
            <a:stCxn id="50" idx="2"/>
            <a:endCxn id="39" idx="0"/>
          </p:cNvCxnSpPr>
          <p:nvPr/>
        </p:nvCxnSpPr>
        <p:spPr>
          <a:xfrm rot="16200000" flipH="1">
            <a:off x="7565172" y="3726708"/>
            <a:ext cx="1077845" cy="19002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>
            <a:stCxn id="56" idx="2"/>
            <a:endCxn id="39" idx="0"/>
          </p:cNvCxnSpPr>
          <p:nvPr/>
        </p:nvCxnSpPr>
        <p:spPr>
          <a:xfrm rot="5400000">
            <a:off x="9242198" y="3949891"/>
            <a:ext cx="1077845" cy="14538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986595" y="6165977"/>
            <a:ext cx="830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原音频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712949" y="3045498"/>
            <a:ext cx="148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原视频（无声）</a:t>
            </a:r>
          </a:p>
        </p:txBody>
      </p:sp>
      <p:sp>
        <p:nvSpPr>
          <p:cNvPr id="49" name="矩形 48"/>
          <p:cNvSpPr/>
          <p:nvPr/>
        </p:nvSpPr>
        <p:spPr>
          <a:xfrm>
            <a:off x="836279" y="3590637"/>
            <a:ext cx="3131127" cy="298383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88426" y="958689"/>
            <a:ext cx="3131127" cy="317920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12941" y="3738435"/>
            <a:ext cx="1630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处理后有声视频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150300" y="3665020"/>
            <a:ext cx="62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标签</a:t>
            </a:r>
          </a:p>
        </p:txBody>
      </p:sp>
      <p:sp>
        <p:nvSpPr>
          <p:cNvPr id="56" name="矩形 55"/>
          <p:cNvSpPr/>
          <p:nvPr/>
        </p:nvSpPr>
        <p:spPr>
          <a:xfrm>
            <a:off x="9270368" y="947822"/>
            <a:ext cx="2475346" cy="31900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8114001" y="4072760"/>
            <a:ext cx="2228849" cy="1416969"/>
            <a:chOff x="7136212" y="3914776"/>
            <a:chExt cx="2457449" cy="1416969"/>
          </a:xfrm>
        </p:grpSpPr>
        <p:sp>
          <p:nvSpPr>
            <p:cNvPr id="46" name="矩形: 圆角 45"/>
            <p:cNvSpPr/>
            <p:nvPr/>
          </p:nvSpPr>
          <p:spPr>
            <a:xfrm>
              <a:off x="7136212" y="3914776"/>
              <a:ext cx="2457449" cy="141696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6477" y="4035509"/>
              <a:ext cx="1661305" cy="923246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47" name="文本框 46"/>
            <p:cNvSpPr txBox="1"/>
            <p:nvPr/>
          </p:nvSpPr>
          <p:spPr>
            <a:xfrm>
              <a:off x="7353954" y="4958755"/>
              <a:ext cx="200957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Audio Waveform</a:t>
              </a:r>
              <a:endPara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sp>
        <p:nvSpPr>
          <p:cNvPr id="48" name="矩形: 圆角 47"/>
          <p:cNvSpPr/>
          <p:nvPr/>
        </p:nvSpPr>
        <p:spPr>
          <a:xfrm>
            <a:off x="2485097" y="3331637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1D5E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Visual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Front-end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Conv3D+MobileNet025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8116359" y="3319073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E7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Acoustic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Front-end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Conv1D+MobileNet025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2485095" y="2552555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1D5E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Back-end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 Encoder</a:t>
            </a:r>
          </a:p>
        </p:txBody>
      </p:sp>
      <p:sp>
        <p:nvSpPr>
          <p:cNvPr id="51" name="矩形: 圆角 50"/>
          <p:cNvSpPr/>
          <p:nvPr/>
        </p:nvSpPr>
        <p:spPr>
          <a:xfrm>
            <a:off x="8116359" y="2552554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E7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Back-end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 Encoder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5656524" y="2027199"/>
            <a:ext cx="1579354" cy="5734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9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Fusion Module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MLP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2485096" y="1504586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1D5E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Decoder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Transformer Decoder</a:t>
            </a:r>
          </a:p>
        </p:txBody>
      </p:sp>
      <p:sp>
        <p:nvSpPr>
          <p:cNvPr id="54" name="矩形: 圆角 53"/>
          <p:cNvSpPr/>
          <p:nvPr/>
        </p:nvSpPr>
        <p:spPr>
          <a:xfrm>
            <a:off x="8147611" y="1504963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E7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 (FC)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2485095" y="725967"/>
            <a:ext cx="2228849" cy="5384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1D5E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Linear (FC)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866481" y="126293"/>
            <a:ext cx="1471152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CE loss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676620" y="126293"/>
            <a:ext cx="116005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CTC loss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66" name="直接连接符 65"/>
          <p:cNvCxnSpPr>
            <a:stCxn id="44" idx="0"/>
            <a:endCxn id="48" idx="2"/>
          </p:cNvCxnSpPr>
          <p:nvPr/>
        </p:nvCxnSpPr>
        <p:spPr>
          <a:xfrm flipV="1">
            <a:off x="3599522" y="3870062"/>
            <a:ext cx="0" cy="202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8" idx="0"/>
            <a:endCxn id="50" idx="2"/>
          </p:cNvCxnSpPr>
          <p:nvPr/>
        </p:nvCxnSpPr>
        <p:spPr>
          <a:xfrm flipH="1" flipV="1">
            <a:off x="3599520" y="3090980"/>
            <a:ext cx="2" cy="2406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3" idx="0"/>
            <a:endCxn id="55" idx="2"/>
          </p:cNvCxnSpPr>
          <p:nvPr/>
        </p:nvCxnSpPr>
        <p:spPr>
          <a:xfrm flipH="1" flipV="1">
            <a:off x="3599520" y="1264392"/>
            <a:ext cx="1" cy="240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49" idx="0"/>
            <a:endCxn id="51" idx="2"/>
          </p:cNvCxnSpPr>
          <p:nvPr/>
        </p:nvCxnSpPr>
        <p:spPr>
          <a:xfrm flipV="1">
            <a:off x="9230784" y="3090979"/>
            <a:ext cx="0" cy="228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46" idx="0"/>
            <a:endCxn id="49" idx="2"/>
          </p:cNvCxnSpPr>
          <p:nvPr/>
        </p:nvCxnSpPr>
        <p:spPr>
          <a:xfrm flipV="1">
            <a:off x="9228426" y="3857498"/>
            <a:ext cx="2358" cy="215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5" idx="0"/>
            <a:endCxn id="56" idx="2"/>
          </p:cNvCxnSpPr>
          <p:nvPr/>
        </p:nvCxnSpPr>
        <p:spPr>
          <a:xfrm flipV="1">
            <a:off x="3599520" y="464847"/>
            <a:ext cx="2537" cy="2611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54" idx="0"/>
            <a:endCxn id="57" idx="2"/>
          </p:cNvCxnSpPr>
          <p:nvPr/>
        </p:nvCxnSpPr>
        <p:spPr>
          <a:xfrm flipH="1" flipV="1">
            <a:off x="9256646" y="464847"/>
            <a:ext cx="5390" cy="1040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52" idx="0"/>
            <a:endCxn id="54" idx="1"/>
          </p:cNvCxnSpPr>
          <p:nvPr/>
        </p:nvCxnSpPr>
        <p:spPr>
          <a:xfrm rot="5400000" flipH="1" flipV="1">
            <a:off x="7170395" y="1049983"/>
            <a:ext cx="253023" cy="17014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52" idx="0"/>
            <a:endCxn id="53" idx="3"/>
          </p:cNvCxnSpPr>
          <p:nvPr/>
        </p:nvCxnSpPr>
        <p:spPr>
          <a:xfrm rot="16200000" flipV="1">
            <a:off x="5453373" y="1034371"/>
            <a:ext cx="253400" cy="173225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50" idx="3"/>
            <a:endCxn id="52" idx="2"/>
          </p:cNvCxnSpPr>
          <p:nvPr/>
        </p:nvCxnSpPr>
        <p:spPr>
          <a:xfrm flipV="1">
            <a:off x="4713944" y="2600658"/>
            <a:ext cx="1732257" cy="221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/>
          <p:cNvCxnSpPr>
            <a:stCxn id="51" idx="1"/>
            <a:endCxn id="52" idx="2"/>
          </p:cNvCxnSpPr>
          <p:nvPr/>
        </p:nvCxnSpPr>
        <p:spPr>
          <a:xfrm rot="10800000">
            <a:off x="6446201" y="2600659"/>
            <a:ext cx="1670158" cy="22110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/>
          <p:cNvCxnSpPr>
            <a:stCxn id="106" idx="1"/>
            <a:endCxn id="44" idx="2"/>
          </p:cNvCxnSpPr>
          <p:nvPr/>
        </p:nvCxnSpPr>
        <p:spPr>
          <a:xfrm rot="10800000">
            <a:off x="3599523" y="5489730"/>
            <a:ext cx="1700027" cy="3919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/>
          <p:cNvCxnSpPr>
            <a:stCxn id="106" idx="3"/>
            <a:endCxn id="46" idx="2"/>
          </p:cNvCxnSpPr>
          <p:nvPr/>
        </p:nvCxnSpPr>
        <p:spPr>
          <a:xfrm flipV="1">
            <a:off x="7528398" y="5489729"/>
            <a:ext cx="1700028" cy="39196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/>
          <p:cNvGrpSpPr/>
          <p:nvPr/>
        </p:nvGrpSpPr>
        <p:grpSpPr>
          <a:xfrm>
            <a:off x="2485097" y="4072760"/>
            <a:ext cx="2228849" cy="1416969"/>
            <a:chOff x="1504951" y="4026761"/>
            <a:chExt cx="2457449" cy="1416969"/>
          </a:xfrm>
        </p:grpSpPr>
        <p:sp>
          <p:nvSpPr>
            <p:cNvPr id="44" name="矩形: 圆角 43"/>
            <p:cNvSpPr/>
            <p:nvPr/>
          </p:nvSpPr>
          <p:spPr>
            <a:xfrm>
              <a:off x="1504951" y="4026761"/>
              <a:ext cx="2457449" cy="141696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704486" y="5105176"/>
              <a:ext cx="187439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Image Sequence</a:t>
              </a:r>
              <a:endPara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5299549" y="5032029"/>
            <a:ext cx="2228849" cy="1699330"/>
            <a:chOff x="4407892" y="4909659"/>
            <a:chExt cx="2457449" cy="1699330"/>
          </a:xfrm>
        </p:grpSpPr>
        <p:sp>
          <p:nvSpPr>
            <p:cNvPr id="106" name="矩形: 圆角 105"/>
            <p:cNvSpPr/>
            <p:nvPr/>
          </p:nvSpPr>
          <p:spPr>
            <a:xfrm>
              <a:off x="4407892" y="4909659"/>
              <a:ext cx="2457449" cy="16993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744063" y="6258770"/>
              <a:ext cx="178510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Input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Video</a:t>
              </a:r>
              <a:endPara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306472" y="2112955"/>
            <a:ext cx="91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Prefixes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连接符: 肘形 5"/>
          <p:cNvCxnSpPr>
            <a:cxnSpLocks/>
            <a:stCxn id="4" idx="3"/>
            <a:endCxn id="53" idx="2"/>
          </p:cNvCxnSpPr>
          <p:nvPr/>
        </p:nvCxnSpPr>
        <p:spPr>
          <a:xfrm flipV="1">
            <a:off x="3222422" y="2043011"/>
            <a:ext cx="377099" cy="23922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23" y="5238140"/>
            <a:ext cx="1866900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889190" y="4161993"/>
            <a:ext cx="1143643" cy="700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041590" y="4314393"/>
            <a:ext cx="1143643" cy="7007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193990" y="4466793"/>
            <a:ext cx="1143643" cy="7007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480522" y="5238140"/>
            <a:ext cx="1864542" cy="1179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889190" y="4178358"/>
            <a:ext cx="1143643" cy="6843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041590" y="4330758"/>
            <a:ext cx="1143643" cy="6843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193990" y="4483158"/>
            <a:ext cx="1143643" cy="684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66" y="1888572"/>
            <a:ext cx="2308668" cy="2367304"/>
          </a:xfrm>
          <a:prstGeom prst="rect">
            <a:avLst/>
          </a:prstGeom>
          <a:ln w="19050">
            <a:solidFill>
              <a:schemeClr val="tx1"/>
            </a:solidFill>
          </a:ln>
          <a:scene3d>
            <a:camera prst="isometricRightUp">
              <a:rot lat="2442955" lon="18546111" rev="95481"/>
            </a:camera>
            <a:lightRig rig="threePt" dir="t"/>
          </a:scene3d>
        </p:spPr>
      </p:pic>
      <p:sp>
        <p:nvSpPr>
          <p:cNvPr id="5" name="Google Shape;6736;p68"/>
          <p:cNvSpPr/>
          <p:nvPr/>
        </p:nvSpPr>
        <p:spPr>
          <a:xfrm>
            <a:off x="745694" y="1837422"/>
            <a:ext cx="1118031" cy="2376267"/>
          </a:xfrm>
          <a:prstGeom prst="cube">
            <a:avLst>
              <a:gd name="adj" fmla="val 94827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6736;p68"/>
          <p:cNvSpPr/>
          <p:nvPr/>
        </p:nvSpPr>
        <p:spPr>
          <a:xfrm>
            <a:off x="880689" y="1837424"/>
            <a:ext cx="1216222" cy="2349795"/>
          </a:xfrm>
          <a:prstGeom prst="cube">
            <a:avLst>
              <a:gd name="adj" fmla="val 88359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736;p68"/>
          <p:cNvSpPr/>
          <p:nvPr/>
        </p:nvSpPr>
        <p:spPr>
          <a:xfrm>
            <a:off x="1196696" y="2174569"/>
            <a:ext cx="1080120" cy="1895092"/>
          </a:xfrm>
          <a:prstGeom prst="cube">
            <a:avLst>
              <a:gd name="adj" fmla="val 7768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736;p68"/>
          <p:cNvSpPr/>
          <p:nvPr/>
        </p:nvSpPr>
        <p:spPr>
          <a:xfrm>
            <a:off x="1505169" y="2174569"/>
            <a:ext cx="1080120" cy="1895092"/>
          </a:xfrm>
          <a:prstGeom prst="cube">
            <a:avLst>
              <a:gd name="adj" fmla="val 77680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736;p68"/>
          <p:cNvSpPr/>
          <p:nvPr/>
        </p:nvSpPr>
        <p:spPr>
          <a:xfrm>
            <a:off x="1996135" y="2341483"/>
            <a:ext cx="1148726" cy="1656183"/>
          </a:xfrm>
          <a:prstGeom prst="cube">
            <a:avLst>
              <a:gd name="adj" fmla="val 64369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736;p68"/>
          <p:cNvSpPr/>
          <p:nvPr/>
        </p:nvSpPr>
        <p:spPr>
          <a:xfrm>
            <a:off x="2499832" y="2341482"/>
            <a:ext cx="1148726" cy="1656183"/>
          </a:xfrm>
          <a:prstGeom prst="cube">
            <a:avLst>
              <a:gd name="adj" fmla="val 64369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6736;p68"/>
          <p:cNvSpPr/>
          <p:nvPr/>
        </p:nvSpPr>
        <p:spPr>
          <a:xfrm>
            <a:off x="3068901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736;p68"/>
          <p:cNvSpPr/>
          <p:nvPr/>
        </p:nvSpPr>
        <p:spPr>
          <a:xfrm>
            <a:off x="3626019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736;p68"/>
          <p:cNvSpPr/>
          <p:nvPr/>
        </p:nvSpPr>
        <p:spPr>
          <a:xfrm>
            <a:off x="4186895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736;p68"/>
          <p:cNvSpPr/>
          <p:nvPr/>
        </p:nvSpPr>
        <p:spPr>
          <a:xfrm>
            <a:off x="4744012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6736;p68"/>
          <p:cNvSpPr/>
          <p:nvPr/>
        </p:nvSpPr>
        <p:spPr>
          <a:xfrm>
            <a:off x="5304889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6736;p68"/>
          <p:cNvSpPr/>
          <p:nvPr/>
        </p:nvSpPr>
        <p:spPr>
          <a:xfrm>
            <a:off x="5843080" y="2701510"/>
            <a:ext cx="936104" cy="1127566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736;p68"/>
          <p:cNvSpPr/>
          <p:nvPr/>
        </p:nvSpPr>
        <p:spPr>
          <a:xfrm>
            <a:off x="6496770" y="3086113"/>
            <a:ext cx="792089" cy="551502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736;p68"/>
          <p:cNvSpPr/>
          <p:nvPr/>
        </p:nvSpPr>
        <p:spPr>
          <a:xfrm>
            <a:off x="7101362" y="3086112"/>
            <a:ext cx="792089" cy="551502"/>
          </a:xfrm>
          <a:prstGeom prst="cube">
            <a:avLst>
              <a:gd name="adj" fmla="val 47325"/>
            </a:avLst>
          </a:prstGeom>
          <a:solidFill>
            <a:schemeClr val="bg1">
              <a:lumMod val="95000"/>
            </a:schemeClr>
          </a:solidFill>
          <a:ln w="9525" cap="flat" cmpd="sng">
            <a:solidFill>
              <a:srgbClr val="E1D5E7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736;p68"/>
          <p:cNvSpPr/>
          <p:nvPr/>
        </p:nvSpPr>
        <p:spPr>
          <a:xfrm>
            <a:off x="8309952" y="3158770"/>
            <a:ext cx="623819" cy="408641"/>
          </a:xfrm>
          <a:prstGeom prst="cube">
            <a:avLst>
              <a:gd name="adj" fmla="val 4661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736;p68"/>
          <p:cNvSpPr/>
          <p:nvPr/>
        </p:nvSpPr>
        <p:spPr>
          <a:xfrm>
            <a:off x="8928735" y="3157543"/>
            <a:ext cx="561027" cy="408641"/>
          </a:xfrm>
          <a:prstGeom prst="cube">
            <a:avLst>
              <a:gd name="adj" fmla="val 4661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D5E7D4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Times New Roman" panose="02020603050405020304" pitchFamily="18" charset="0"/>
              <a:ea typeface="仿宋" panose="02010609060101010101" pitchFamily="49" charset="-122"/>
              <a:cs typeface="Arial" panose="020B0604020202020204"/>
              <a:sym typeface="Arial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631199" y="1772902"/>
                <a:ext cx="12865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Conv4/5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256</a:t>
                </a:r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99" y="1772902"/>
                <a:ext cx="1286528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31" t="-106" r="32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-1699" y="4336130"/>
            <a:ext cx="1547391" cy="968581"/>
            <a:chOff x="623392" y="-18841"/>
            <a:chExt cx="1080120" cy="1012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23392" y="382179"/>
                  <a:ext cx="1080120" cy="611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Conv0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32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92" y="382179"/>
                  <a:ext cx="1080120" cy="61100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/>
            <p:cNvCxnSpPr>
              <a:stCxn id="23" idx="0"/>
            </p:cNvCxnSpPr>
            <p:nvPr/>
          </p:nvCxnSpPr>
          <p:spPr>
            <a:xfrm flipH="1" flipV="1">
              <a:off x="1163452" y="-18841"/>
              <a:ext cx="1" cy="401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28733" y="1357404"/>
            <a:ext cx="1286528" cy="886577"/>
            <a:chOff x="623392" y="382180"/>
            <a:chExt cx="1080120" cy="886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23392" y="382180"/>
                  <a:ext cx="1080120" cy="830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输入图像</a:t>
                  </a:r>
                  <a:endPara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224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3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92" y="382180"/>
                  <a:ext cx="1080120" cy="83099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/>
            <p:cNvCxnSpPr>
              <a:stCxn id="26" idx="2"/>
            </p:cNvCxnSpPr>
            <p:nvPr/>
          </p:nvCxnSpPr>
          <p:spPr>
            <a:xfrm>
              <a:off x="1163452" y="966958"/>
              <a:ext cx="2" cy="30180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859653" y="4072830"/>
                <a:ext cx="1286528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Conv2/3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53" y="4072830"/>
                <a:ext cx="1286528" cy="830996"/>
              </a:xfrm>
              <a:prstGeom prst="rect">
                <a:avLst/>
              </a:prstGeom>
              <a:blipFill rotWithShape="1">
                <a:blip r:embed="rId7"/>
                <a:stretch>
                  <a:fillRect l="-39" t="-69" r="40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/>
          <p:cNvGrpSpPr/>
          <p:nvPr/>
        </p:nvGrpSpPr>
        <p:grpSpPr>
          <a:xfrm>
            <a:off x="1320911" y="761287"/>
            <a:ext cx="1448636" cy="963053"/>
            <a:chOff x="602401" y="406629"/>
            <a:chExt cx="1080120" cy="886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602401" y="406629"/>
                  <a:ext cx="1080120" cy="765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Conv1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112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64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01" y="406629"/>
                  <a:ext cx="1080120" cy="7650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/>
            <p:cNvCxnSpPr>
              <a:stCxn id="32" idx="2"/>
            </p:cNvCxnSpPr>
            <p:nvPr/>
          </p:nvCxnSpPr>
          <p:spPr>
            <a:xfrm>
              <a:off x="1142461" y="936080"/>
              <a:ext cx="2" cy="3571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788722" y="3868331"/>
                <a:ext cx="20673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Conv6/7/8/9/10/11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22" y="3868331"/>
                <a:ext cx="2067314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15" t="-93" r="3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701381" y="2501336"/>
                <a:ext cx="1286528" cy="58477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Conv12/13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1024</a:t>
                </a:r>
                <a:endPara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381" y="2501336"/>
                <a:ext cx="1286528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252" t="-2727" r="-5410" b="-11834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8141589" y="2346552"/>
            <a:ext cx="1286528" cy="830997"/>
            <a:chOff x="544031" y="818256"/>
            <a:chExt cx="1080120" cy="737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544031" y="818256"/>
                  <a:ext cx="1080120" cy="737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Avg Pool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1024</a:t>
                  </a:r>
                  <a:endPara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31" y="818256"/>
                  <a:ext cx="1080120" cy="737876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/>
            <p:cNvCxnSpPr/>
            <p:nvPr/>
          </p:nvCxnSpPr>
          <p:spPr>
            <a:xfrm>
              <a:off x="1056382" y="1305778"/>
              <a:ext cx="0" cy="218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8621861" y="3653379"/>
            <a:ext cx="1286528" cy="964727"/>
            <a:chOff x="640078" y="13391"/>
            <a:chExt cx="1080120" cy="1007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640078" y="153119"/>
                  <a:ext cx="1080120" cy="86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FC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US" altLang="zh-CN" sz="16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1000</a:t>
                  </a: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8" y="153119"/>
                  <a:ext cx="1080120" cy="868267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/>
            <p:cNvCxnSpPr/>
            <p:nvPr/>
          </p:nvCxnSpPr>
          <p:spPr>
            <a:xfrm flipV="1">
              <a:off x="1163452" y="13391"/>
              <a:ext cx="0" cy="1836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Google Shape;7073;p73"/>
          <p:cNvSpPr txBox="1"/>
          <p:nvPr/>
        </p:nvSpPr>
        <p:spPr>
          <a:xfrm rot="16200000">
            <a:off x="10451002" y="2791407"/>
            <a:ext cx="395205" cy="10801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</a:extLst>
        </p:spPr>
        <p:txBody>
          <a:bodyPr spcFirstLastPara="1" vert="eaVert" wrap="square" lIns="91425" tIns="91425" rIns="91425" bIns="91425" anchor="t" anchorCtr="0">
            <a:no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Consolas" panose="020B0609020204030204"/>
              </a:rPr>
              <a:t>Sofrmax</a:t>
            </a:r>
          </a:p>
          <a:p>
            <a:pPr algn="ctr"/>
            <a:endParaRPr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Consolas" panose="020B0609020204030204"/>
            </a:endParaRPr>
          </a:p>
        </p:txBody>
      </p:sp>
      <p:cxnSp>
        <p:nvCxnSpPr>
          <p:cNvPr id="43" name="直接箭头连接符 42"/>
          <p:cNvCxnSpPr>
            <a:endCxn id="42" idx="0"/>
          </p:cNvCxnSpPr>
          <p:nvPr/>
        </p:nvCxnSpPr>
        <p:spPr>
          <a:xfrm>
            <a:off x="9503953" y="3320370"/>
            <a:ext cx="604593" cy="11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925069" y="3361863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784853" y="4793128"/>
            <a:ext cx="3251486" cy="1429170"/>
            <a:chOff x="6849153" y="347644"/>
            <a:chExt cx="3752385" cy="1865381"/>
          </a:xfrm>
        </p:grpSpPr>
        <p:sp>
          <p:nvSpPr>
            <p:cNvPr id="46" name="矩形 45"/>
            <p:cNvSpPr/>
            <p:nvPr/>
          </p:nvSpPr>
          <p:spPr>
            <a:xfrm>
              <a:off x="6849153" y="347644"/>
              <a:ext cx="2813940" cy="1865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47" name="Google Shape;6736;p68"/>
            <p:cNvSpPr/>
            <p:nvPr/>
          </p:nvSpPr>
          <p:spPr>
            <a:xfrm>
              <a:off x="7085166" y="651735"/>
              <a:ext cx="473779" cy="479480"/>
            </a:xfrm>
            <a:prstGeom prst="cube">
              <a:avLst>
                <a:gd name="adj" fmla="val 47325"/>
              </a:avLst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E1D5E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600" kern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6736;p68"/>
            <p:cNvSpPr/>
            <p:nvPr/>
          </p:nvSpPr>
          <p:spPr>
            <a:xfrm>
              <a:off x="7111602" y="1411607"/>
              <a:ext cx="473780" cy="479480"/>
            </a:xfrm>
            <a:prstGeom prst="cube">
              <a:avLst>
                <a:gd name="adj" fmla="val 46613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 cap="flat" cmpd="sng">
              <a:solidFill>
                <a:srgbClr val="D5E7D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558945" y="706587"/>
              <a:ext cx="3042593" cy="441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深度可分离卷积层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558945" y="1435307"/>
              <a:ext cx="2493530" cy="441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标准卷积层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256908" y="1102016"/>
            <a:ext cx="1533235" cy="4479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7CD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Conformer</a:t>
            </a:r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块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2256912" y="2107626"/>
            <a:ext cx="1533235" cy="4479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E7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Dropout</a:t>
            </a:r>
            <a:endParaRPr lang="zh-CN" altLang="en-US" sz="15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256911" y="3056664"/>
            <a:ext cx="1533235" cy="4479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6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全连接层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2256912" y="4005702"/>
            <a:ext cx="1533235" cy="4479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1D5E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卷积下采样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2256910" y="4954740"/>
            <a:ext cx="1533235" cy="4479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1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Spec</a:t>
            </a:r>
            <a:r>
              <a:rPr lang="zh-CN" altLang="en-US" sz="15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增强</a:t>
            </a:r>
          </a:p>
        </p:txBody>
      </p:sp>
      <p:cxnSp>
        <p:nvCxnSpPr>
          <p:cNvPr id="13" name="直接箭头连接符 12"/>
          <p:cNvCxnSpPr>
            <a:stCxn id="11" idx="0"/>
            <a:endCxn id="10" idx="2"/>
          </p:cNvCxnSpPr>
          <p:nvPr/>
        </p:nvCxnSpPr>
        <p:spPr>
          <a:xfrm flipV="1">
            <a:off x="3023528" y="4453660"/>
            <a:ext cx="2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0"/>
            <a:endCxn id="9" idx="2"/>
          </p:cNvCxnSpPr>
          <p:nvPr/>
        </p:nvCxnSpPr>
        <p:spPr>
          <a:xfrm flipH="1" flipV="1">
            <a:off x="3023529" y="3504622"/>
            <a:ext cx="1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0"/>
            <a:endCxn id="8" idx="2"/>
          </p:cNvCxnSpPr>
          <p:nvPr/>
        </p:nvCxnSpPr>
        <p:spPr>
          <a:xfrm flipV="1">
            <a:off x="3023529" y="2555584"/>
            <a:ext cx="1" cy="501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0"/>
            <a:endCxn id="4" idx="2"/>
          </p:cNvCxnSpPr>
          <p:nvPr/>
        </p:nvCxnSpPr>
        <p:spPr>
          <a:xfrm flipH="1" flipV="1">
            <a:off x="3023526" y="1549974"/>
            <a:ext cx="4" cy="557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1" idx="2"/>
          </p:cNvCxnSpPr>
          <p:nvPr/>
        </p:nvCxnSpPr>
        <p:spPr>
          <a:xfrm flipV="1">
            <a:off x="3023528" y="5402698"/>
            <a:ext cx="0" cy="35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0"/>
          </p:cNvCxnSpPr>
          <p:nvPr/>
        </p:nvCxnSpPr>
        <p:spPr>
          <a:xfrm flipH="1" flipV="1">
            <a:off x="3023525" y="672525"/>
            <a:ext cx="1" cy="429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2097583" y="847437"/>
            <a:ext cx="2179782" cy="93864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3760752" y="1139428"/>
                <a:ext cx="546005" cy="32316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1500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52" y="1139428"/>
                <a:ext cx="546005" cy="323165"/>
              </a:xfrm>
              <a:prstGeom prst="rect">
                <a:avLst/>
              </a:prstGeom>
              <a:blipFill rotWithShape="1">
                <a:blip r:embed="rId3"/>
                <a:stretch>
                  <a:fillRect l="-52" t="-74" r="34" b="5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715926" y="257451"/>
            <a:ext cx="2641386" cy="6133189"/>
            <a:chOff x="6715926" y="143728"/>
            <a:chExt cx="2919108" cy="6744263"/>
          </a:xfrm>
        </p:grpSpPr>
        <p:sp>
          <p:nvSpPr>
            <p:cNvPr id="28" name="矩形: 圆角 27"/>
            <p:cNvSpPr/>
            <p:nvPr/>
          </p:nvSpPr>
          <p:spPr>
            <a:xfrm>
              <a:off x="6985030" y="5956895"/>
              <a:ext cx="2075682" cy="44795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5E7D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前馈模块</a:t>
              </a: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6985030" y="4502168"/>
              <a:ext cx="2075682" cy="44795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7CDCC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多头自注意力模块</a:t>
              </a:r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6985030" y="3048593"/>
              <a:ext cx="2075682" cy="44795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1CC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卷积模块</a:t>
              </a:r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6985030" y="1593866"/>
              <a:ext cx="2075682" cy="45372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5E7D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前馈模块</a:t>
              </a: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6985030" y="224567"/>
              <a:ext cx="2075682" cy="44795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5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层归一化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7805817" y="5294180"/>
              <a:ext cx="438726" cy="44795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9E7F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05817" y="3839453"/>
              <a:ext cx="438726" cy="44795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9E7F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805817" y="2391647"/>
              <a:ext cx="438726" cy="44795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9E7F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7805817" y="932303"/>
              <a:ext cx="438726" cy="44795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9E7F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</a:rPr>
                <a:t>+</a:t>
              </a:r>
              <a:endParaRPr lang="zh-CN" altLang="en-US" sz="15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cxnSp>
          <p:nvCxnSpPr>
            <p:cNvPr id="41" name="直接箭头连接符 40"/>
            <p:cNvCxnSpPr>
              <a:stCxn id="28" idx="0"/>
              <a:endCxn id="36" idx="4"/>
            </p:cNvCxnSpPr>
            <p:nvPr/>
          </p:nvCxnSpPr>
          <p:spPr>
            <a:xfrm flipV="1">
              <a:off x="8022871" y="5742139"/>
              <a:ext cx="2309" cy="2147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6" idx="0"/>
              <a:endCxn id="29" idx="2"/>
            </p:cNvCxnSpPr>
            <p:nvPr/>
          </p:nvCxnSpPr>
          <p:spPr>
            <a:xfrm flipH="1" flipV="1">
              <a:off x="8022871" y="4950126"/>
              <a:ext cx="2309" cy="3440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9" idx="0"/>
              <a:endCxn id="37" idx="4"/>
            </p:cNvCxnSpPr>
            <p:nvPr/>
          </p:nvCxnSpPr>
          <p:spPr>
            <a:xfrm flipV="1">
              <a:off x="8022871" y="4287412"/>
              <a:ext cx="2309" cy="2147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7" idx="0"/>
              <a:endCxn id="30" idx="2"/>
            </p:cNvCxnSpPr>
            <p:nvPr/>
          </p:nvCxnSpPr>
          <p:spPr>
            <a:xfrm flipH="1" flipV="1">
              <a:off x="8022871" y="3496551"/>
              <a:ext cx="2309" cy="3429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30" idx="0"/>
              <a:endCxn id="38" idx="4"/>
            </p:cNvCxnSpPr>
            <p:nvPr/>
          </p:nvCxnSpPr>
          <p:spPr>
            <a:xfrm flipV="1">
              <a:off x="8022871" y="2839606"/>
              <a:ext cx="2309" cy="2089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8" idx="0"/>
              <a:endCxn id="31" idx="2"/>
            </p:cNvCxnSpPr>
            <p:nvPr/>
          </p:nvCxnSpPr>
          <p:spPr>
            <a:xfrm flipH="1" flipV="1">
              <a:off x="8022872" y="2047592"/>
              <a:ext cx="2308" cy="3440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>
              <a:stCxn id="31" idx="0"/>
              <a:endCxn id="39" idx="4"/>
            </p:cNvCxnSpPr>
            <p:nvPr/>
          </p:nvCxnSpPr>
          <p:spPr>
            <a:xfrm flipV="1">
              <a:off x="8022872" y="1380262"/>
              <a:ext cx="2308" cy="213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39" idx="0"/>
              <a:endCxn id="32" idx="2"/>
            </p:cNvCxnSpPr>
            <p:nvPr/>
          </p:nvCxnSpPr>
          <p:spPr>
            <a:xfrm flipH="1" flipV="1">
              <a:off x="8022871" y="672525"/>
              <a:ext cx="2309" cy="2597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endCxn id="28" idx="2"/>
            </p:cNvCxnSpPr>
            <p:nvPr/>
          </p:nvCxnSpPr>
          <p:spPr>
            <a:xfrm flipV="1">
              <a:off x="8020563" y="6404853"/>
              <a:ext cx="2309" cy="483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肘形 82"/>
            <p:cNvCxnSpPr>
              <a:stCxn id="37" idx="0"/>
              <a:endCxn id="38" idx="6"/>
            </p:cNvCxnSpPr>
            <p:nvPr/>
          </p:nvCxnSpPr>
          <p:spPr>
            <a:xfrm rot="5400000" flipH="1" flipV="1">
              <a:off x="7522948" y="3117859"/>
              <a:ext cx="1223826" cy="219363"/>
            </a:xfrm>
            <a:prstGeom prst="bentConnector4">
              <a:avLst>
                <a:gd name="adj1" fmla="val 9151"/>
                <a:gd name="adj2" fmla="val 68000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/>
            <p:cNvCxnSpPr>
              <a:endCxn id="36" idx="6"/>
            </p:cNvCxnSpPr>
            <p:nvPr/>
          </p:nvCxnSpPr>
          <p:spPr>
            <a:xfrm rot="5400000" flipH="1" flipV="1">
              <a:off x="7613006" y="5928025"/>
              <a:ext cx="1041402" cy="221672"/>
            </a:xfrm>
            <a:prstGeom prst="bentConnector4">
              <a:avLst>
                <a:gd name="adj1" fmla="val -1552"/>
                <a:gd name="adj2" fmla="val 6781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肘形 96"/>
            <p:cNvCxnSpPr>
              <a:stCxn id="36" idx="0"/>
              <a:endCxn id="37" idx="6"/>
            </p:cNvCxnSpPr>
            <p:nvPr/>
          </p:nvCxnSpPr>
          <p:spPr>
            <a:xfrm rot="5400000" flipH="1" flipV="1">
              <a:off x="7519488" y="4569126"/>
              <a:ext cx="1230747" cy="219363"/>
            </a:xfrm>
            <a:prstGeom prst="bentConnector4">
              <a:avLst>
                <a:gd name="adj1" fmla="val 8631"/>
                <a:gd name="adj2" fmla="val 68842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连接符: 肘形 104"/>
            <p:cNvCxnSpPr>
              <a:stCxn id="38" idx="0"/>
              <a:endCxn id="39" idx="6"/>
            </p:cNvCxnSpPr>
            <p:nvPr/>
          </p:nvCxnSpPr>
          <p:spPr>
            <a:xfrm rot="5400000" flipH="1" flipV="1">
              <a:off x="7517179" y="1664284"/>
              <a:ext cx="1235364" cy="219363"/>
            </a:xfrm>
            <a:prstGeom prst="bentConnector4">
              <a:avLst>
                <a:gd name="adj1" fmla="val 6542"/>
                <a:gd name="adj2" fmla="val 68000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6985030" y="1244042"/>
                  <a:ext cx="954718" cy="34957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dirty="0">
                      <a:ea typeface="Cambria Math" panose="02040503050406030204" pitchFamily="18" charset="0"/>
                    </a:rPr>
                    <a:t>1/2</a:t>
                  </a:r>
                  <a14:m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endParaRPr lang="zh-CN" altLang="en-US" sz="15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30" y="1244042"/>
                  <a:ext cx="954718" cy="349572"/>
                </a:xfrm>
                <a:prstGeom prst="rect">
                  <a:avLst/>
                </a:prstGeom>
                <a:blipFill rotWithShape="1">
                  <a:blip r:embed="rId4"/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/>
                <p:cNvSpPr txBox="1"/>
                <p:nvPr/>
              </p:nvSpPr>
              <p:spPr>
                <a:xfrm>
                  <a:off x="6985029" y="5578195"/>
                  <a:ext cx="980120" cy="34957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500" dirty="0">
                      <a:ea typeface="Cambria Math" panose="02040503050406030204" pitchFamily="18" charset="0"/>
                    </a:rPr>
                    <a:t>1/2</a:t>
                  </a:r>
                  <a14:m>
                    <m:oMath xmlns:m="http://schemas.openxmlformats.org/officeDocument/2006/math">
                      <m:r>
                        <a:rPr lang="en-US" altLang="zh-CN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endParaRPr lang="zh-CN" altLang="en-US" sz="1500" dirty="0">
                    <a:latin typeface="Times New Roman" panose="02020603050405020304" pitchFamily="18" charset="0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5" name="文本框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29" y="5578195"/>
                  <a:ext cx="980120" cy="349572"/>
                </a:xfrm>
                <a:prstGeom prst="rect">
                  <a:avLst/>
                </a:prstGeom>
                <a:blipFill rotWithShape="1">
                  <a:blip r:embed="rId5"/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矩形 116"/>
            <p:cNvSpPr/>
            <p:nvPr/>
          </p:nvSpPr>
          <p:spPr>
            <a:xfrm>
              <a:off x="6715926" y="143728"/>
              <a:ext cx="2919108" cy="65705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3" name="直接箭头连接符 2"/>
          <p:cNvCxnSpPr>
            <a:stCxn id="32" idx="0"/>
          </p:cNvCxnSpPr>
          <p:nvPr/>
        </p:nvCxnSpPr>
        <p:spPr>
          <a:xfrm flipV="1">
            <a:off x="7898530" y="0"/>
            <a:ext cx="0" cy="3309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42208" y="6268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(a)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编码器架构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48441" y="64322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(b)Conformer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块架构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7287712" y="464881"/>
            <a:ext cx="4146551" cy="5420772"/>
          </a:xfrm>
          <a:prstGeom prst="roundRect">
            <a:avLst>
              <a:gd name="adj" fmla="val 7208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3F3F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7875146" y="4966267"/>
            <a:ext cx="2996372" cy="596418"/>
          </a:xfrm>
          <a:prstGeom prst="roundRect">
            <a:avLst>
              <a:gd name="adj" fmla="val 7208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2B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掩码多头自注意力机制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7873651" y="4257967"/>
            <a:ext cx="2993810" cy="51579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7867681" y="2397241"/>
            <a:ext cx="2993810" cy="51579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15" name="直接连接符 14"/>
          <p:cNvCxnSpPr>
            <a:stCxn id="4" idx="0"/>
            <a:endCxn id="13" idx="2"/>
          </p:cNvCxnSpPr>
          <p:nvPr/>
        </p:nvCxnSpPr>
        <p:spPr>
          <a:xfrm flipH="1" flipV="1">
            <a:off x="9370556" y="4773764"/>
            <a:ext cx="2776" cy="19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5" idx="0"/>
            <a:endCxn id="14" idx="2"/>
          </p:cNvCxnSpPr>
          <p:nvPr/>
        </p:nvCxnSpPr>
        <p:spPr>
          <a:xfrm flipH="1" flipV="1">
            <a:off x="9364586" y="2913038"/>
            <a:ext cx="829" cy="137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4" idx="2"/>
            <a:endCxn id="13" idx="3"/>
          </p:cNvCxnSpPr>
          <p:nvPr/>
        </p:nvCxnSpPr>
        <p:spPr>
          <a:xfrm rot="5400000" flipH="1" flipV="1">
            <a:off x="9596986" y="4292211"/>
            <a:ext cx="1046819" cy="1494129"/>
          </a:xfrm>
          <a:prstGeom prst="bentConnector4">
            <a:avLst>
              <a:gd name="adj1" fmla="val -15976"/>
              <a:gd name="adj2" fmla="val 115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/>
          <p:cNvCxnSpPr/>
          <p:nvPr/>
        </p:nvCxnSpPr>
        <p:spPr>
          <a:xfrm flipV="1">
            <a:off x="9386033" y="2655139"/>
            <a:ext cx="1486276" cy="1433845"/>
          </a:xfrm>
          <a:prstGeom prst="bentConnector3">
            <a:avLst>
              <a:gd name="adj1" fmla="val 1146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7867680" y="3050567"/>
            <a:ext cx="2995471" cy="515796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2B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多头自注意力机制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7856245" y="1513021"/>
            <a:ext cx="3009487" cy="499764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2E8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7856245" y="702319"/>
            <a:ext cx="3009486" cy="51579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28" name="直接连接符 27"/>
          <p:cNvCxnSpPr>
            <a:stCxn id="26" idx="0"/>
            <a:endCxn id="27" idx="2"/>
          </p:cNvCxnSpPr>
          <p:nvPr/>
        </p:nvCxnSpPr>
        <p:spPr>
          <a:xfrm flipH="1" flipV="1">
            <a:off x="9360988" y="1218116"/>
            <a:ext cx="1" cy="294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0"/>
            <a:endCxn id="26" idx="2"/>
          </p:cNvCxnSpPr>
          <p:nvPr/>
        </p:nvCxnSpPr>
        <p:spPr>
          <a:xfrm flipH="1" flipV="1">
            <a:off x="9360989" y="2012785"/>
            <a:ext cx="3597" cy="384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4" idx="0"/>
            <a:endCxn id="27" idx="3"/>
          </p:cNvCxnSpPr>
          <p:nvPr/>
        </p:nvCxnSpPr>
        <p:spPr>
          <a:xfrm rot="5400000" flipH="1" flipV="1">
            <a:off x="9396647" y="928158"/>
            <a:ext cx="1437023" cy="1501145"/>
          </a:xfrm>
          <a:prstGeom prst="bentConnector4">
            <a:avLst>
              <a:gd name="adj1" fmla="val 11863"/>
              <a:gd name="adj2" fmla="val 115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13" idx="0"/>
          </p:cNvCxnSpPr>
          <p:nvPr/>
        </p:nvCxnSpPr>
        <p:spPr>
          <a:xfrm rot="5400000" flipH="1" flipV="1">
            <a:off x="9362603" y="3575428"/>
            <a:ext cx="690493" cy="674586"/>
          </a:xfrm>
          <a:prstGeom prst="bentConnector3">
            <a:avLst>
              <a:gd name="adj1" fmla="val 4545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8652958" y="3566363"/>
            <a:ext cx="0" cy="294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圆角 121"/>
          <p:cNvSpPr/>
          <p:nvPr/>
        </p:nvSpPr>
        <p:spPr>
          <a:xfrm>
            <a:off x="2111831" y="5229523"/>
            <a:ext cx="1433269" cy="510501"/>
          </a:xfrm>
          <a:prstGeom prst="roundRect">
            <a:avLst>
              <a:gd name="adj" fmla="val 9749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CE0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嵌入层</a:t>
            </a:r>
          </a:p>
        </p:txBody>
      </p:sp>
      <p:grpSp>
        <p:nvGrpSpPr>
          <p:cNvPr id="123" name="组合 122"/>
          <p:cNvGrpSpPr/>
          <p:nvPr/>
        </p:nvGrpSpPr>
        <p:grpSpPr>
          <a:xfrm>
            <a:off x="2070034" y="4620658"/>
            <a:ext cx="391329" cy="398172"/>
            <a:chOff x="4688600" y="2670429"/>
            <a:chExt cx="540049" cy="625093"/>
          </a:xfrm>
        </p:grpSpPr>
        <p:sp>
          <p:nvSpPr>
            <p:cNvPr id="124" name="椭圆 123"/>
            <p:cNvSpPr/>
            <p:nvPr/>
          </p:nvSpPr>
          <p:spPr>
            <a:xfrm>
              <a:off x="4688601" y="2670429"/>
              <a:ext cx="540048" cy="62509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25" name="弧形 124"/>
            <p:cNvSpPr/>
            <p:nvPr/>
          </p:nvSpPr>
          <p:spPr>
            <a:xfrm>
              <a:off x="4688600" y="2917824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126" name="弧形 125"/>
            <p:cNvSpPr/>
            <p:nvPr/>
          </p:nvSpPr>
          <p:spPr>
            <a:xfrm rot="10800000">
              <a:off x="4958599" y="2916300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128" name="直接箭头连接符 127"/>
          <p:cNvCxnSpPr>
            <a:stCxn id="124" idx="6"/>
            <a:endCxn id="417" idx="2"/>
          </p:cNvCxnSpPr>
          <p:nvPr/>
        </p:nvCxnSpPr>
        <p:spPr>
          <a:xfrm flipV="1">
            <a:off x="2461363" y="4813283"/>
            <a:ext cx="216170" cy="6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22" idx="0"/>
            <a:endCxn id="417" idx="4"/>
          </p:cNvCxnSpPr>
          <p:nvPr/>
        </p:nvCxnSpPr>
        <p:spPr>
          <a:xfrm flipH="1" flipV="1">
            <a:off x="2828465" y="4959561"/>
            <a:ext cx="1" cy="269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1926706" y="6031283"/>
            <a:ext cx="18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已生成输出序列</a:t>
            </a:r>
          </a:p>
        </p:txBody>
      </p:sp>
      <p:cxnSp>
        <p:nvCxnSpPr>
          <p:cNvPr id="131" name="直接箭头连接符 130"/>
          <p:cNvCxnSpPr>
            <a:stCxn id="130" idx="0"/>
            <a:endCxn id="122" idx="2"/>
          </p:cNvCxnSpPr>
          <p:nvPr/>
        </p:nvCxnSpPr>
        <p:spPr>
          <a:xfrm flipV="1">
            <a:off x="2828466" y="5740024"/>
            <a:ext cx="0" cy="2912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254565" y="4668548"/>
            <a:ext cx="15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相对位置编码</a:t>
            </a:r>
          </a:p>
        </p:txBody>
      </p:sp>
      <p:cxnSp>
        <p:nvCxnSpPr>
          <p:cNvPr id="242" name="直接连接符 241"/>
          <p:cNvCxnSpPr>
            <a:endCxn id="4" idx="2"/>
          </p:cNvCxnSpPr>
          <p:nvPr/>
        </p:nvCxnSpPr>
        <p:spPr>
          <a:xfrm flipV="1">
            <a:off x="9373332" y="5562685"/>
            <a:ext cx="0" cy="77336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文本框 370"/>
          <p:cNvSpPr txBox="1"/>
          <p:nvPr/>
        </p:nvSpPr>
        <p:spPr>
          <a:xfrm>
            <a:off x="8465563" y="3547975"/>
            <a:ext cx="29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</a:rPr>
              <a:t>   V          K         Q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07" name="矩形: 圆角 406"/>
          <p:cNvSpPr/>
          <p:nvPr/>
        </p:nvSpPr>
        <p:spPr>
          <a:xfrm>
            <a:off x="1632890" y="3160499"/>
            <a:ext cx="2396245" cy="446665"/>
          </a:xfrm>
          <a:prstGeom prst="roundRect">
            <a:avLst>
              <a:gd name="adj" fmla="val 7208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3F3F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多头自注意力模块</a:t>
            </a:r>
          </a:p>
        </p:txBody>
      </p:sp>
      <p:sp>
        <p:nvSpPr>
          <p:cNvPr id="417" name="椭圆 416"/>
          <p:cNvSpPr/>
          <p:nvPr/>
        </p:nvSpPr>
        <p:spPr>
          <a:xfrm>
            <a:off x="2677533" y="4667005"/>
            <a:ext cx="301863" cy="292556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9E7F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22" name="矩形: 圆角 421"/>
          <p:cNvSpPr/>
          <p:nvPr/>
        </p:nvSpPr>
        <p:spPr>
          <a:xfrm>
            <a:off x="1632889" y="3967145"/>
            <a:ext cx="2396245" cy="44666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24" name="直接箭头连接符 423"/>
          <p:cNvCxnSpPr>
            <a:stCxn id="417" idx="0"/>
            <a:endCxn id="422" idx="2"/>
          </p:cNvCxnSpPr>
          <p:nvPr/>
        </p:nvCxnSpPr>
        <p:spPr>
          <a:xfrm flipV="1">
            <a:off x="2828465" y="4413810"/>
            <a:ext cx="2547" cy="2531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>
            <a:stCxn id="422" idx="0"/>
            <a:endCxn id="407" idx="2"/>
          </p:cNvCxnSpPr>
          <p:nvPr/>
        </p:nvCxnSpPr>
        <p:spPr>
          <a:xfrm flipV="1">
            <a:off x="2831012" y="3607164"/>
            <a:ext cx="1" cy="3599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矩形: 圆角 427"/>
          <p:cNvSpPr/>
          <p:nvPr/>
        </p:nvSpPr>
        <p:spPr>
          <a:xfrm>
            <a:off x="1632129" y="2255072"/>
            <a:ext cx="2397005" cy="51579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32" name="直接箭头连接符 431"/>
          <p:cNvCxnSpPr>
            <a:stCxn id="407" idx="0"/>
            <a:endCxn id="428" idx="2"/>
          </p:cNvCxnSpPr>
          <p:nvPr/>
        </p:nvCxnSpPr>
        <p:spPr>
          <a:xfrm flipH="1" flipV="1">
            <a:off x="2830632" y="2770869"/>
            <a:ext cx="381" cy="3896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连接符: 肘形 435"/>
          <p:cNvCxnSpPr>
            <a:stCxn id="407" idx="2"/>
            <a:endCxn id="428" idx="3"/>
          </p:cNvCxnSpPr>
          <p:nvPr/>
        </p:nvCxnSpPr>
        <p:spPr>
          <a:xfrm rot="5400000" flipH="1" flipV="1">
            <a:off x="2882976" y="2461007"/>
            <a:ext cx="1094193" cy="1198121"/>
          </a:xfrm>
          <a:prstGeom prst="bentConnector4">
            <a:avLst>
              <a:gd name="adj1" fmla="val -20892"/>
              <a:gd name="adj2" fmla="val 151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矩形: 圆角 436"/>
          <p:cNvSpPr/>
          <p:nvPr/>
        </p:nvSpPr>
        <p:spPr>
          <a:xfrm>
            <a:off x="1632130" y="1415069"/>
            <a:ext cx="2397004" cy="499764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2E8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438" name="矩形: 圆角 437"/>
          <p:cNvSpPr/>
          <p:nvPr/>
        </p:nvSpPr>
        <p:spPr>
          <a:xfrm>
            <a:off x="1632129" y="606716"/>
            <a:ext cx="2397005" cy="51579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440" name="直接箭头连接符 439"/>
          <p:cNvCxnSpPr>
            <a:stCxn id="428" idx="0"/>
            <a:endCxn id="437" idx="2"/>
          </p:cNvCxnSpPr>
          <p:nvPr/>
        </p:nvCxnSpPr>
        <p:spPr>
          <a:xfrm flipV="1">
            <a:off x="2830632" y="1914833"/>
            <a:ext cx="0" cy="3402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箭头连接符 441"/>
          <p:cNvCxnSpPr>
            <a:stCxn id="437" idx="0"/>
            <a:endCxn id="438" idx="2"/>
          </p:cNvCxnSpPr>
          <p:nvPr/>
        </p:nvCxnSpPr>
        <p:spPr>
          <a:xfrm flipV="1">
            <a:off x="2830632" y="1122513"/>
            <a:ext cx="0" cy="292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连接符: 肘形 443"/>
          <p:cNvCxnSpPr>
            <a:stCxn id="437" idx="2"/>
            <a:endCxn id="438" idx="3"/>
          </p:cNvCxnSpPr>
          <p:nvPr/>
        </p:nvCxnSpPr>
        <p:spPr>
          <a:xfrm rot="5400000" flipH="1" flipV="1">
            <a:off x="2904774" y="790473"/>
            <a:ext cx="1050218" cy="1198502"/>
          </a:xfrm>
          <a:prstGeom prst="bentConnector4">
            <a:avLst>
              <a:gd name="adj1" fmla="val -21767"/>
              <a:gd name="adj2" fmla="val 1426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文本框 460"/>
          <p:cNvSpPr txBox="1"/>
          <p:nvPr/>
        </p:nvSpPr>
        <p:spPr>
          <a:xfrm>
            <a:off x="282847" y="3629030"/>
            <a:ext cx="13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编码器输出</a:t>
            </a:r>
          </a:p>
        </p:txBody>
      </p:sp>
      <p:cxnSp>
        <p:nvCxnSpPr>
          <p:cNvPr id="463" name="连接符: 肘形 462"/>
          <p:cNvCxnSpPr>
            <a:stCxn id="461" idx="0"/>
            <a:endCxn id="407" idx="1"/>
          </p:cNvCxnSpPr>
          <p:nvPr/>
        </p:nvCxnSpPr>
        <p:spPr>
          <a:xfrm rot="5400000" flipH="1" flipV="1">
            <a:off x="1170203" y="3166343"/>
            <a:ext cx="245198" cy="68017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文本框 463"/>
          <p:cNvSpPr txBox="1"/>
          <p:nvPr/>
        </p:nvSpPr>
        <p:spPr>
          <a:xfrm>
            <a:off x="5900248" y="3446521"/>
            <a:ext cx="13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编码器输出</a:t>
            </a:r>
          </a:p>
        </p:txBody>
      </p:sp>
      <p:cxnSp>
        <p:nvCxnSpPr>
          <p:cNvPr id="466" name="连接符: 肘形 465"/>
          <p:cNvCxnSpPr>
            <a:stCxn id="464" idx="2"/>
            <a:endCxn id="25" idx="2"/>
          </p:cNvCxnSpPr>
          <p:nvPr/>
        </p:nvCxnSpPr>
        <p:spPr>
          <a:xfrm rot="5400000" flipH="1" flipV="1">
            <a:off x="7843020" y="2293457"/>
            <a:ext cx="249490" cy="2795301"/>
          </a:xfrm>
          <a:prstGeom prst="bentConnector3">
            <a:avLst>
              <a:gd name="adj1" fmla="val -2029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矩形 476"/>
          <p:cNvSpPr/>
          <p:nvPr/>
        </p:nvSpPr>
        <p:spPr>
          <a:xfrm>
            <a:off x="1528445" y="3058795"/>
            <a:ext cx="3018155" cy="64643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矩形 477"/>
          <p:cNvSpPr/>
          <p:nvPr/>
        </p:nvSpPr>
        <p:spPr>
          <a:xfrm>
            <a:off x="7156094" y="344443"/>
            <a:ext cx="4397166" cy="568683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文本框 483"/>
              <p:cNvSpPr txBox="1"/>
              <p:nvPr/>
            </p:nvSpPr>
            <p:spPr>
              <a:xfrm>
                <a:off x="4000445" y="3196015"/>
                <a:ext cx="546005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4" name="文本框 4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45" y="3196015"/>
                <a:ext cx="54600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6" t="-16" r="89" b="12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5487242" y="782633"/>
            <a:ext cx="3260518" cy="3987985"/>
          </a:xfrm>
          <a:prstGeom prst="roundRect">
            <a:avLst>
              <a:gd name="adj" fmla="val 7208"/>
            </a:avLst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3F3F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929460" y="4087630"/>
            <a:ext cx="2356109" cy="438776"/>
          </a:xfrm>
          <a:prstGeom prst="roundRect">
            <a:avLst>
              <a:gd name="adj" fmla="val 7208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2B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掩码多头自注意力机制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5928284" y="3566544"/>
            <a:ext cx="2354094" cy="379465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923590" y="2197635"/>
            <a:ext cx="2354094" cy="379465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15" name="直接连接符 14"/>
          <p:cNvCxnSpPr>
            <a:stCxn id="4" idx="0"/>
            <a:endCxn id="13" idx="2"/>
          </p:cNvCxnSpPr>
          <p:nvPr/>
        </p:nvCxnSpPr>
        <p:spPr>
          <a:xfrm flipH="1" flipV="1">
            <a:off x="7105331" y="3946009"/>
            <a:ext cx="2183" cy="1416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5" idx="0"/>
            <a:endCxn id="14" idx="2"/>
          </p:cNvCxnSpPr>
          <p:nvPr/>
        </p:nvCxnSpPr>
        <p:spPr>
          <a:xfrm flipH="1" flipV="1">
            <a:off x="7100637" y="2577098"/>
            <a:ext cx="652" cy="10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>
            <a:stCxn id="4" idx="2"/>
            <a:endCxn id="13" idx="3"/>
          </p:cNvCxnSpPr>
          <p:nvPr/>
        </p:nvCxnSpPr>
        <p:spPr>
          <a:xfrm rot="5400000" flipH="1" flipV="1">
            <a:off x="7309881" y="3553909"/>
            <a:ext cx="770130" cy="1174864"/>
          </a:xfrm>
          <a:prstGeom prst="bentConnector4">
            <a:avLst>
              <a:gd name="adj1" fmla="val -15976"/>
              <a:gd name="adj2" fmla="val 11557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/>
          <p:cNvCxnSpPr/>
          <p:nvPr/>
        </p:nvCxnSpPr>
        <p:spPr>
          <a:xfrm flipV="1">
            <a:off x="7117502" y="2387366"/>
            <a:ext cx="1168689" cy="1054860"/>
          </a:xfrm>
          <a:prstGeom prst="bentConnector3">
            <a:avLst>
              <a:gd name="adj1" fmla="val 1168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5923589" y="2678277"/>
            <a:ext cx="2355401" cy="379464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E2B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多头自注意力机制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5914598" y="1547126"/>
            <a:ext cx="2366422" cy="367669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2E8F7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前馈网络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5914598" y="950704"/>
            <a:ext cx="2366421" cy="379465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F4C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残差连接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 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层标准化</a:t>
            </a:r>
          </a:p>
        </p:txBody>
      </p:sp>
      <p:cxnSp>
        <p:nvCxnSpPr>
          <p:cNvPr id="28" name="直接连接符 27"/>
          <p:cNvCxnSpPr>
            <a:stCxn id="26" idx="0"/>
            <a:endCxn id="27" idx="2"/>
          </p:cNvCxnSpPr>
          <p:nvPr/>
        </p:nvCxnSpPr>
        <p:spPr>
          <a:xfrm flipH="1" flipV="1">
            <a:off x="7097809" y="1330169"/>
            <a:ext cx="1" cy="216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0"/>
            <a:endCxn id="26" idx="2"/>
          </p:cNvCxnSpPr>
          <p:nvPr/>
        </p:nvCxnSpPr>
        <p:spPr>
          <a:xfrm flipH="1" flipV="1">
            <a:off x="7097809" y="1914796"/>
            <a:ext cx="2829" cy="2828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14" idx="0"/>
            <a:endCxn id="27" idx="3"/>
          </p:cNvCxnSpPr>
          <p:nvPr/>
        </p:nvCxnSpPr>
        <p:spPr>
          <a:xfrm rot="5400000" flipH="1" flipV="1">
            <a:off x="7162230" y="1078846"/>
            <a:ext cx="1057197" cy="1180381"/>
          </a:xfrm>
          <a:prstGeom prst="bentConnector4">
            <a:avLst>
              <a:gd name="adj1" fmla="val 11863"/>
              <a:gd name="adj2" fmla="val 1152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>
            <a:stCxn id="13" idx="0"/>
          </p:cNvCxnSpPr>
          <p:nvPr/>
        </p:nvCxnSpPr>
        <p:spPr>
          <a:xfrm rot="5400000" flipH="1" flipV="1">
            <a:off x="7116560" y="3047331"/>
            <a:ext cx="507986" cy="530441"/>
          </a:xfrm>
          <a:prstGeom prst="bentConnector3">
            <a:avLst>
              <a:gd name="adj1" fmla="val 241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541070" y="3057741"/>
            <a:ext cx="0" cy="216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stCxn id="474" idx="0"/>
            <a:endCxn id="4" idx="2"/>
          </p:cNvCxnSpPr>
          <p:nvPr/>
        </p:nvCxnSpPr>
        <p:spPr>
          <a:xfrm flipV="1">
            <a:off x="7107138" y="4526406"/>
            <a:ext cx="377" cy="47859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连接符: 肘形 465"/>
          <p:cNvCxnSpPr>
            <a:stCxn id="5" idx="2"/>
            <a:endCxn id="25" idx="2"/>
          </p:cNvCxnSpPr>
          <p:nvPr/>
        </p:nvCxnSpPr>
        <p:spPr>
          <a:xfrm rot="16200000" flipH="1">
            <a:off x="5790958" y="1747060"/>
            <a:ext cx="14245" cy="2621361"/>
          </a:xfrm>
          <a:prstGeom prst="bentConnector3">
            <a:avLst>
              <a:gd name="adj1" fmla="val 1656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文本框 449"/>
          <p:cNvSpPr txBox="1"/>
          <p:nvPr/>
        </p:nvSpPr>
        <p:spPr>
          <a:xfrm>
            <a:off x="6172582" y="6119782"/>
            <a:ext cx="187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已生成输出序列</a:t>
            </a:r>
          </a:p>
        </p:txBody>
      </p:sp>
      <p:sp>
        <p:nvSpPr>
          <p:cNvPr id="467" name="矩形: 圆角 466"/>
          <p:cNvSpPr/>
          <p:nvPr/>
        </p:nvSpPr>
        <p:spPr>
          <a:xfrm>
            <a:off x="6544011" y="5497762"/>
            <a:ext cx="1127010" cy="375568"/>
          </a:xfrm>
          <a:prstGeom prst="roundRect">
            <a:avLst>
              <a:gd name="adj" fmla="val 9749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CE0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嵌入层</a:t>
            </a:r>
          </a:p>
        </p:txBody>
      </p:sp>
      <p:cxnSp>
        <p:nvCxnSpPr>
          <p:cNvPr id="472" name="直接箭头连接符 471"/>
          <p:cNvCxnSpPr>
            <a:stCxn id="467" idx="0"/>
            <a:endCxn id="474" idx="4"/>
          </p:cNvCxnSpPr>
          <p:nvPr/>
        </p:nvCxnSpPr>
        <p:spPr>
          <a:xfrm flipH="1" flipV="1">
            <a:off x="7107138" y="5220232"/>
            <a:ext cx="378" cy="2775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椭圆 473"/>
          <p:cNvSpPr/>
          <p:nvPr/>
        </p:nvSpPr>
        <p:spPr>
          <a:xfrm>
            <a:off x="6988457" y="5005003"/>
            <a:ext cx="237361" cy="215229"/>
          </a:xfrm>
          <a:prstGeom prst="ellips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+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cxnSp>
        <p:nvCxnSpPr>
          <p:cNvPr id="476" name="直接箭头连接符 475"/>
          <p:cNvCxnSpPr>
            <a:stCxn id="450" idx="0"/>
            <a:endCxn id="467" idx="2"/>
          </p:cNvCxnSpPr>
          <p:nvPr/>
        </p:nvCxnSpPr>
        <p:spPr>
          <a:xfrm flipH="1" flipV="1">
            <a:off x="7107516" y="5873330"/>
            <a:ext cx="4687" cy="246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组合 229"/>
          <p:cNvGrpSpPr/>
          <p:nvPr/>
        </p:nvGrpSpPr>
        <p:grpSpPr>
          <a:xfrm>
            <a:off x="7398105" y="4966154"/>
            <a:ext cx="307710" cy="292930"/>
            <a:chOff x="4688600" y="2670429"/>
            <a:chExt cx="540049" cy="625093"/>
          </a:xfrm>
        </p:grpSpPr>
        <p:sp>
          <p:nvSpPr>
            <p:cNvPr id="231" name="椭圆 230"/>
            <p:cNvSpPr/>
            <p:nvPr/>
          </p:nvSpPr>
          <p:spPr>
            <a:xfrm>
              <a:off x="4688601" y="2670429"/>
              <a:ext cx="540048" cy="62509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n>
                  <a:solidFill>
                    <a:schemeClr val="tx1"/>
                  </a:solidFill>
                </a:ln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232" name="弧形 231"/>
            <p:cNvSpPr/>
            <p:nvPr/>
          </p:nvSpPr>
          <p:spPr>
            <a:xfrm>
              <a:off x="4688600" y="2917824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  <p:sp>
          <p:nvSpPr>
            <p:cNvPr id="233" name="弧形 232"/>
            <p:cNvSpPr/>
            <p:nvPr/>
          </p:nvSpPr>
          <p:spPr>
            <a:xfrm rot="10800000">
              <a:off x="4958599" y="2916300"/>
              <a:ext cx="269999" cy="206119"/>
            </a:xfrm>
            <a:prstGeom prst="arc">
              <a:avLst>
                <a:gd name="adj1" fmla="val 10743785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Times New Roman" panose="02020603050405020304" pitchFamily="18" charset="0"/>
                <a:ea typeface="仿宋" panose="02010609060101010101" pitchFamily="49" charset="-122"/>
              </a:endParaRPr>
            </a:p>
          </p:txBody>
        </p:sp>
      </p:grpSp>
      <p:cxnSp>
        <p:nvCxnSpPr>
          <p:cNvPr id="234" name="直接连接符 233"/>
          <p:cNvCxnSpPr>
            <a:stCxn id="474" idx="6"/>
            <a:endCxn id="231" idx="2"/>
          </p:cNvCxnSpPr>
          <p:nvPr/>
        </p:nvCxnSpPr>
        <p:spPr>
          <a:xfrm>
            <a:off x="7225818" y="5112618"/>
            <a:ext cx="1722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文本框 239"/>
          <p:cNvSpPr txBox="1"/>
          <p:nvPr/>
        </p:nvSpPr>
        <p:spPr>
          <a:xfrm>
            <a:off x="7807985" y="4938689"/>
            <a:ext cx="939398" cy="5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相对位置编码</a:t>
            </a:r>
          </a:p>
        </p:txBody>
      </p:sp>
      <p:cxnSp>
        <p:nvCxnSpPr>
          <p:cNvPr id="2" name="直接箭头连接符 1"/>
          <p:cNvCxnSpPr>
            <a:stCxn id="27" idx="0"/>
            <a:endCxn id="451" idx="2"/>
          </p:cNvCxnSpPr>
          <p:nvPr/>
        </p:nvCxnSpPr>
        <p:spPr>
          <a:xfrm flipH="1" flipV="1">
            <a:off x="7097808" y="455387"/>
            <a:ext cx="1" cy="4953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文本框 450"/>
          <p:cNvSpPr txBox="1"/>
          <p:nvPr/>
        </p:nvSpPr>
        <p:spPr>
          <a:xfrm>
            <a:off x="6388736" y="110156"/>
            <a:ext cx="1418144" cy="345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解码器输出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13976" y="2470849"/>
            <a:ext cx="1331905" cy="5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MLP-</a:t>
            </a:r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</a:rPr>
              <a:t>融合模块输出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7730836" y="360217"/>
            <a:ext cx="1625601" cy="646545"/>
          </a:xfrm>
          <a:prstGeom prst="roundRect">
            <a:avLst/>
          </a:prstGeom>
          <a:solidFill>
            <a:srgbClr val="D5E7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音频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955793" y="360214"/>
            <a:ext cx="1824185" cy="646545"/>
          </a:xfrm>
          <a:prstGeom prst="roundRect">
            <a:avLst/>
          </a:prstGeom>
          <a:solidFill>
            <a:srgbClr val="FCE0E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视频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1955794" y="1694870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镜头检测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5001486" y="1694872"/>
            <a:ext cx="1533233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OCR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字幕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7730835" y="1694872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音频字幕校对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7730835" y="3029527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校对检验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7730835" y="4364182"/>
            <a:ext cx="1625602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训练句子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955794" y="3029526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脸部检测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&amp;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跟踪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1955793" y="4364182"/>
            <a:ext cx="1824185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面部特征检测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001485" y="5680360"/>
            <a:ext cx="1533233" cy="6465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影音同步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演讲者检测</a:t>
            </a:r>
          </a:p>
        </p:txBody>
      </p: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2867886" y="1006759"/>
            <a:ext cx="1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2"/>
            <a:endCxn id="11" idx="0"/>
          </p:cNvCxnSpPr>
          <p:nvPr/>
        </p:nvCxnSpPr>
        <p:spPr>
          <a:xfrm>
            <a:off x="2867887" y="2341415"/>
            <a:ext cx="0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13" idx="0"/>
          </p:cNvCxnSpPr>
          <p:nvPr/>
        </p:nvCxnSpPr>
        <p:spPr>
          <a:xfrm flipH="1">
            <a:off x="2867886" y="3676071"/>
            <a:ext cx="1" cy="6881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4" idx="2"/>
            <a:endCxn id="8" idx="0"/>
          </p:cNvCxnSpPr>
          <p:nvPr/>
        </p:nvCxnSpPr>
        <p:spPr>
          <a:xfrm flipH="1">
            <a:off x="8543636" y="1006762"/>
            <a:ext cx="1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2"/>
            <a:endCxn id="9" idx="0"/>
          </p:cNvCxnSpPr>
          <p:nvPr/>
        </p:nvCxnSpPr>
        <p:spPr>
          <a:xfrm>
            <a:off x="8543636" y="2341417"/>
            <a:ext cx="0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10" idx="0"/>
          </p:cNvCxnSpPr>
          <p:nvPr/>
        </p:nvCxnSpPr>
        <p:spPr>
          <a:xfrm>
            <a:off x="8543636" y="3676072"/>
            <a:ext cx="0" cy="688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5" idx="3"/>
            <a:endCxn id="7" idx="0"/>
          </p:cNvCxnSpPr>
          <p:nvPr/>
        </p:nvCxnSpPr>
        <p:spPr>
          <a:xfrm>
            <a:off x="3779978" y="683487"/>
            <a:ext cx="1988125" cy="10113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>
            <a:stCxn id="13" idx="2"/>
            <a:endCxn id="14" idx="1"/>
          </p:cNvCxnSpPr>
          <p:nvPr/>
        </p:nvCxnSpPr>
        <p:spPr>
          <a:xfrm rot="16200000" flipH="1">
            <a:off x="3438232" y="4440380"/>
            <a:ext cx="992906" cy="213359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7" idx="3"/>
            <a:endCxn id="8" idx="1"/>
          </p:cNvCxnSpPr>
          <p:nvPr/>
        </p:nvCxnSpPr>
        <p:spPr>
          <a:xfrm>
            <a:off x="6534719" y="2018145"/>
            <a:ext cx="11961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4" idx="0"/>
            <a:endCxn id="10" idx="1"/>
          </p:cNvCxnSpPr>
          <p:nvPr/>
        </p:nvCxnSpPr>
        <p:spPr>
          <a:xfrm rot="5400000" flipH="1" flipV="1">
            <a:off x="6253016" y="4202542"/>
            <a:ext cx="992905" cy="196273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/>
          <p:cNvCxnSpPr>
            <a:stCxn id="4" idx="3"/>
            <a:endCxn id="14" idx="3"/>
          </p:cNvCxnSpPr>
          <p:nvPr/>
        </p:nvCxnSpPr>
        <p:spPr>
          <a:xfrm flipH="1">
            <a:off x="6534718" y="683490"/>
            <a:ext cx="2821719" cy="5320143"/>
          </a:xfrm>
          <a:prstGeom prst="bentConnector3">
            <a:avLst>
              <a:gd name="adj1" fmla="val -215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858982" y="445161"/>
            <a:ext cx="3131127" cy="298383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1" y="608585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8" y="1493664"/>
            <a:ext cx="2337900" cy="15096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61" y="3706087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8" y="4593592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06" y="1213815"/>
            <a:ext cx="2337900" cy="15096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38" y="2185391"/>
            <a:ext cx="2337900" cy="15096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364854" y="1644073"/>
            <a:ext cx="2114025" cy="1989756"/>
            <a:chOff x="9910620" y="1982450"/>
            <a:chExt cx="2114025" cy="1908980"/>
          </a:xfrm>
        </p:grpSpPr>
        <p:sp>
          <p:nvSpPr>
            <p:cNvPr id="10" name="文本框 9"/>
            <p:cNvSpPr txBox="1"/>
            <p:nvPr/>
          </p:nvSpPr>
          <p:spPr>
            <a:xfrm>
              <a:off x="9910620" y="1982450"/>
              <a:ext cx="1676330" cy="13878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88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📄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348315" y="2503604"/>
              <a:ext cx="1676330" cy="13878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8800" dirty="0">
                  <a:latin typeface="Times New Roman" panose="02020603050405020304" pitchFamily="18" charset="0"/>
                  <a:ea typeface="仿宋" panose="02010609060101010101" pitchFamily="49" charset="-122"/>
                </a:rPr>
                <a:t>📄 </a:t>
              </a:r>
            </a:p>
          </p:txBody>
        </p:sp>
      </p:grpSp>
      <p:cxnSp>
        <p:nvCxnSpPr>
          <p:cNvPr id="14" name="连接符: 肘形 13"/>
          <p:cNvCxnSpPr>
            <a:stCxn id="5" idx="3"/>
            <a:endCxn id="9" idx="1"/>
          </p:cNvCxnSpPr>
          <p:nvPr/>
        </p:nvCxnSpPr>
        <p:spPr>
          <a:xfrm>
            <a:off x="3799938" y="2248488"/>
            <a:ext cx="2355500" cy="69172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/>
          <p:cNvCxnSpPr>
            <a:stCxn id="7" idx="3"/>
            <a:endCxn id="9" idx="1"/>
          </p:cNvCxnSpPr>
          <p:nvPr/>
        </p:nvCxnSpPr>
        <p:spPr>
          <a:xfrm flipV="1">
            <a:off x="3799938" y="2940215"/>
            <a:ext cx="2355500" cy="240820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3"/>
            <a:endCxn id="8" idx="1"/>
          </p:cNvCxnSpPr>
          <p:nvPr/>
        </p:nvCxnSpPr>
        <p:spPr>
          <a:xfrm>
            <a:off x="3444061" y="1363409"/>
            <a:ext cx="2368145" cy="6052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>
            <a:stCxn id="6" idx="3"/>
            <a:endCxn id="8" idx="1"/>
          </p:cNvCxnSpPr>
          <p:nvPr/>
        </p:nvCxnSpPr>
        <p:spPr>
          <a:xfrm flipV="1">
            <a:off x="3444061" y="1968639"/>
            <a:ext cx="2368145" cy="2492272"/>
          </a:xfrm>
          <a:prstGeom prst="bentConnector3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060160" y="2390433"/>
            <a:ext cx="664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合并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493339" y="5215735"/>
            <a:ext cx="112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</a:rPr>
              <a:t>模型训练</a:t>
            </a:r>
          </a:p>
        </p:txBody>
      </p:sp>
      <p:cxnSp>
        <p:nvCxnSpPr>
          <p:cNvPr id="41" name="连接符: 肘形 40"/>
          <p:cNvCxnSpPr>
            <a:stCxn id="50" idx="2"/>
            <a:endCxn id="39" idx="0"/>
          </p:cNvCxnSpPr>
          <p:nvPr/>
        </p:nvCxnSpPr>
        <p:spPr>
          <a:xfrm rot="16200000" flipH="1">
            <a:off x="7565172" y="3726708"/>
            <a:ext cx="1077845" cy="19002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>
            <a:stCxn id="56" idx="2"/>
            <a:endCxn id="39" idx="0"/>
          </p:cNvCxnSpPr>
          <p:nvPr/>
        </p:nvCxnSpPr>
        <p:spPr>
          <a:xfrm rot="5400000">
            <a:off x="9242198" y="3949891"/>
            <a:ext cx="1077845" cy="14538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986595" y="6165977"/>
            <a:ext cx="830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原音频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712949" y="3045498"/>
            <a:ext cx="1480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原视频（无声）</a:t>
            </a:r>
          </a:p>
        </p:txBody>
      </p:sp>
      <p:sp>
        <p:nvSpPr>
          <p:cNvPr id="49" name="矩形 48"/>
          <p:cNvSpPr/>
          <p:nvPr/>
        </p:nvSpPr>
        <p:spPr>
          <a:xfrm>
            <a:off x="836279" y="3590637"/>
            <a:ext cx="3131127" cy="298383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88426" y="958689"/>
            <a:ext cx="3131127" cy="31792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12941" y="3738435"/>
            <a:ext cx="1630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处理后有声视频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150300" y="3665020"/>
            <a:ext cx="62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</a:rPr>
              <a:t>标签</a:t>
            </a:r>
          </a:p>
        </p:txBody>
      </p:sp>
      <p:sp>
        <p:nvSpPr>
          <p:cNvPr id="56" name="矩形 55"/>
          <p:cNvSpPr/>
          <p:nvPr/>
        </p:nvSpPr>
        <p:spPr>
          <a:xfrm>
            <a:off x="9270368" y="947822"/>
            <a:ext cx="2475346" cy="319006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latin typeface="Times New Roman" panose="02020603050405020304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21a5513-39bb-4913-a047-dabd9e257f4f"/>
  <p:tag name="COMMONDATA" val="eyJoZGlkIjoiYzhjMGEwY2ZhYmMyYzg3ZmE1YTg2Mzc4ZjkwNjRhN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691</Words>
  <Application>Microsoft Office PowerPoint</Application>
  <PresentationFormat>宽屏</PresentationFormat>
  <Paragraphs>301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仿宋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茗琛</dc:creator>
  <cp:lastModifiedBy>Mirrich Wang</cp:lastModifiedBy>
  <cp:revision>130</cp:revision>
  <dcterms:created xsi:type="dcterms:W3CDTF">2022-10-24T10:11:00Z</dcterms:created>
  <dcterms:modified xsi:type="dcterms:W3CDTF">2023-12-11T11:48:46Z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D7ECC9045DDF46F484C6A6FBB61328DA</vt:lpwstr>
  </property>
  <property fmtid="{D5CDD505-2E9C-101B-9397-08002B2CF9AE}" pid="3" name="KSOProductBuildVer">
    <vt:lpwstr>2052-11.1.0.13703</vt:lpwstr>
  </property>
</Properties>
</file>